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7" r:id="rId2"/>
    <p:sldId id="335" r:id="rId3"/>
    <p:sldId id="258" r:id="rId4"/>
    <p:sldId id="259" r:id="rId5"/>
    <p:sldId id="260" r:id="rId6"/>
    <p:sldId id="262" r:id="rId7"/>
    <p:sldId id="265" r:id="rId8"/>
    <p:sldId id="276" r:id="rId9"/>
    <p:sldId id="266" r:id="rId10"/>
    <p:sldId id="330" r:id="rId11"/>
    <p:sldId id="269" r:id="rId12"/>
    <p:sldId id="267" r:id="rId13"/>
    <p:sldId id="279" r:id="rId14"/>
    <p:sldId id="280" r:id="rId15"/>
    <p:sldId id="274" r:id="rId16"/>
    <p:sldId id="281" r:id="rId17"/>
    <p:sldId id="272" r:id="rId18"/>
    <p:sldId id="296" r:id="rId19"/>
    <p:sldId id="298" r:id="rId20"/>
    <p:sldId id="299" r:id="rId21"/>
    <p:sldId id="301" r:id="rId22"/>
    <p:sldId id="302" r:id="rId23"/>
    <p:sldId id="306" r:id="rId24"/>
    <p:sldId id="305" r:id="rId25"/>
    <p:sldId id="303" r:id="rId26"/>
    <p:sldId id="308" r:id="rId27"/>
    <p:sldId id="314" r:id="rId28"/>
    <p:sldId id="278" r:id="rId29"/>
    <p:sldId id="347" r:id="rId30"/>
    <p:sldId id="271" r:id="rId31"/>
    <p:sldId id="309" r:id="rId32"/>
    <p:sldId id="313" r:id="rId33"/>
    <p:sldId id="321" r:id="rId34"/>
    <p:sldId id="331" r:id="rId35"/>
    <p:sldId id="295" r:id="rId36"/>
    <p:sldId id="323" r:id="rId37"/>
    <p:sldId id="343" r:id="rId38"/>
    <p:sldId id="286" r:id="rId39"/>
    <p:sldId id="322" r:id="rId40"/>
    <p:sldId id="325" r:id="rId41"/>
    <p:sldId id="270" r:id="rId42"/>
    <p:sldId id="346" r:id="rId43"/>
    <p:sldId id="324" r:id="rId44"/>
    <p:sldId id="317" r:id="rId45"/>
    <p:sldId id="319" r:id="rId46"/>
    <p:sldId id="318" r:id="rId47"/>
    <p:sldId id="320" r:id="rId48"/>
    <p:sldId id="311" r:id="rId49"/>
    <p:sldId id="344" r:id="rId50"/>
    <p:sldId id="284" r:id="rId51"/>
    <p:sldId id="342" r:id="rId52"/>
    <p:sldId id="327" r:id="rId53"/>
    <p:sldId id="292" r:id="rId54"/>
    <p:sldId id="290" r:id="rId55"/>
    <p:sldId id="291" r:id="rId56"/>
    <p:sldId id="294" r:id="rId57"/>
    <p:sldId id="293" r:id="rId58"/>
    <p:sldId id="261" r:id="rId59"/>
    <p:sldId id="332" r:id="rId60"/>
    <p:sldId id="287" r:id="rId61"/>
    <p:sldId id="288" r:id="rId62"/>
    <p:sldId id="289" r:id="rId63"/>
    <p:sldId id="310" r:id="rId64"/>
    <p:sldId id="333" r:id="rId65"/>
    <p:sldId id="329" r:id="rId66"/>
    <p:sldId id="326" r:id="rId67"/>
    <p:sldId id="336" r:id="rId68"/>
    <p:sldId id="337" r:id="rId69"/>
    <p:sldId id="338" r:id="rId70"/>
    <p:sldId id="348" r:id="rId71"/>
    <p:sldId id="275" r:id="rId72"/>
    <p:sldId id="339" r:id="rId73"/>
    <p:sldId id="340" r:id="rId74"/>
    <p:sldId id="315" r:id="rId75"/>
    <p:sldId id="341" r:id="rId76"/>
    <p:sldId id="345" r:id="rId77"/>
    <p:sldId id="334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42"/>
    <p:restoredTop sz="96966"/>
  </p:normalViewPr>
  <p:slideViewPr>
    <p:cSldViewPr snapToGrid="0">
      <p:cViewPr>
        <p:scale>
          <a:sx n="133" d="100"/>
          <a:sy n="133" d="100"/>
        </p:scale>
        <p:origin x="1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6BFD625-BAB8-BCB2-44BA-6BCBC295C0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E411FA-E31E-A277-F2A5-B9D62C1BFC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7BC79-E6E7-334E-BA04-2131A5D47E3C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8538A7-843F-99DF-A643-59FE495FCB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A652A0-5613-6417-8A80-77BD01A3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B7DC0-83DE-1048-B883-033BD865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608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07:56:3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24575,'11'0'0,"6"0"0,7 0 0,10 0 0,6 0 0,6 0 0,7 0 0,3 0 0,0 0 0,-5 0 0,-8 0 0,-12 0 0,-7 0 0,-8 0 0,-5 0 0,-3 0 0,-3 0 0,-2 0 0,1 0 0,0 0 0,2 0 0,0 0 0,1 0 0,0 0 0,0 0 0,2 0 0,2 0 0,0 0 0,3 0 0,1 0 0,1 0 0,0 0 0,0 0 0,0 0 0,-1 0 0,-3 2 0,-1 0 0,-3 0 0,0 0 0,1-2 0,-2 0 0,2 0 0,0 0 0,2 0 0,2 0 0,1 0 0,2 0 0,0 0 0,-1 0 0,-1 0 0,0 0 0,-1 0 0,0 0 0,0 0 0,-1 0 0,-1 0 0,0 0 0,-1 0 0,-2 0 0,0 0 0,-2 0 0,1 0 0,0 0 0,1 0 0,2 0 0,1 0 0,1 0 0,1 0 0,1 0 0,0 0 0,0 0 0,0 0 0,-2 0 0,0 0 0,0 0 0,-1 0 0,1 0 0,-1 0 0,1 0 0,-1 0 0,0 0 0,-1 0 0,0 0 0,0 0 0,0 0 0,3 0 0,-1 0 0,0 0 0,-1 0 0,-2 0 0,-1 0 0,0 0 0,0 0 0,1 0 0,2 0 0,-1 0 0,2 0 0,1 0 0,-1 0 0,1 0 0,1 0 0,1 0 0,2-1 0,-3 0 0,-1-2 0,-3 1 0,-3 1 0,-1 1 0,0 0 0,-1 0 0,-1 0 0,0 0 0,-1 0 0,0 0 0,1 0 0,1 0 0,0 0 0,2 0 0,1 0 0,1-2 0,2 0 0,0-1 0,0-1 0,0 2 0,0 0 0,-1-1 0,0 1 0,0-1 0,-1 0 0,-1 1 0,-2 0 0,-1 1 0,-1 2 0,-5 3 0,1-2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B1F8B-8324-A845-AB86-BCBFA0687F43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EBDF6-1938-7745-81F1-156D0A0C4B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6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rt.com/en/unicode/category/M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art.com/en/unicode/category/Me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824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93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82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575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104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06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34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624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355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759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68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400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756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98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907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28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686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78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Стандарт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Unicode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помещает каждый назначенный код (символ) в одну категорию письменности.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Некоторые категории, например 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Thai,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соответствуют одному человеческому языку. Другие категории, например 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Latin,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относятся к нескольким языкам.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Некоторые языки состоят из нескольких письменностей. Японской письменности в юникоде не существует. Вместо этого юникод предлагает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хира́гану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ката́кану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китайское письмо и латиницу, из которых обычно состоят японские документы.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Особой категорией является 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Common script.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Здесь содержатся всевозможные символы, которые являются общими для широкого числа письменностей. Категория включает в себя всевозможные знаки препинания, пробелы и различные прочие символы.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66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4000" indent="-144000" algn="l">
              <a:buFont typeface="Arial" panose="020B0604020202020204" pitchFamily="34" charset="0"/>
              <a:buChar char="•"/>
            </a:pPr>
            <a:r>
              <a:rPr lang="en" b="1" i="0" dirty="0">
                <a:solidFill>
                  <a:srgbClr val="333333"/>
                </a:solidFill>
                <a:effectLst/>
                <a:latin typeface="-apple-system"/>
              </a:rPr>
              <a:t>M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/ </a:t>
            </a:r>
            <a:r>
              <a:rPr lang="en" b="1" i="0" dirty="0">
                <a:solidFill>
                  <a:srgbClr val="333333"/>
                </a:solidFill>
                <a:effectLst/>
                <a:latin typeface="-apple-system"/>
              </a:rPr>
              <a:t>Mark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–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символ, предназначенный для сочетания с другим символом.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44000" indent="-144000" algn="l">
              <a:buFont typeface="Arial" panose="020B0604020202020204" pitchFamily="34" charset="0"/>
              <a:buChar char="•"/>
            </a:pPr>
            <a:r>
              <a:rPr lang="en" b="1" i="0" dirty="0">
                <a:solidFill>
                  <a:srgbClr val="333333"/>
                </a:solidFill>
                <a:effectLst/>
                <a:latin typeface="-apple-system"/>
              </a:rPr>
              <a:t>Mn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/ </a:t>
            </a:r>
            <a:r>
              <a:rPr lang="en" b="1" i="0" noProof="1">
                <a:solidFill>
                  <a:srgbClr val="333333"/>
                </a:solidFill>
                <a:effectLst/>
                <a:latin typeface="-apple-system"/>
              </a:rPr>
              <a:t>Non_Spacing_Mark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–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символ, предназначенный для сочетания с другим символом, не занимая дополнительного места (например, ударения, умляуты и т.д.). </a:t>
            </a:r>
            <a:r>
              <a:rPr lang="ru-RU" b="0" i="0" u="none" strike="noStrike" dirty="0">
                <a:solidFill>
                  <a:srgbClr val="548EAA"/>
                </a:solidFill>
                <a:effectLst/>
                <a:latin typeface="-apple-system"/>
                <a:hlinkClick r:id="rId3"/>
              </a:rPr>
              <a:t>*</a:t>
            </a:r>
            <a:endParaRPr lang="en-US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144000" indent="-144000" algn="l">
              <a:buFont typeface="Arial" panose="020B0604020202020204" pitchFamily="34" charset="0"/>
              <a:buChar char="•"/>
            </a:pPr>
            <a:r>
              <a:rPr lang="en" b="1" i="0" dirty="0">
                <a:solidFill>
                  <a:srgbClr val="333333"/>
                </a:solidFill>
                <a:effectLst/>
                <a:latin typeface="-apple-system"/>
              </a:rPr>
              <a:t>Mc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/ </a:t>
            </a:r>
            <a:r>
              <a:rPr lang="en" b="1" i="0" noProof="1">
                <a:solidFill>
                  <a:srgbClr val="333333"/>
                </a:solidFill>
                <a:effectLst/>
                <a:latin typeface="-apple-system"/>
              </a:rPr>
              <a:t>Spacing_Combining_Mark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–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символ, предназначенный для сочетания с другим символом, занимающий дополнительное место (как знаки гласных во многих восточных языках).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44000" indent="-144000" algn="l">
              <a:buFont typeface="Arial" panose="020B0604020202020204" pitchFamily="34" charset="0"/>
              <a:buChar char="•"/>
            </a:pPr>
            <a:r>
              <a:rPr lang="en" b="1" i="0" noProof="1">
                <a:solidFill>
                  <a:srgbClr val="333333"/>
                </a:solidFill>
                <a:effectLst/>
                <a:latin typeface="-apple-system"/>
              </a:rPr>
              <a:t>Me</a:t>
            </a:r>
            <a:r>
              <a:rPr lang="en" b="0" i="0" noProof="1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noProof="1">
                <a:solidFill>
                  <a:srgbClr val="333333"/>
                </a:solidFill>
                <a:effectLst/>
                <a:latin typeface="-apple-system"/>
              </a:rPr>
              <a:t>/ </a:t>
            </a:r>
            <a:r>
              <a:rPr lang="en" b="1" i="0" noProof="1">
                <a:solidFill>
                  <a:srgbClr val="333333"/>
                </a:solidFill>
                <a:effectLst/>
                <a:latin typeface="-apple-system"/>
              </a:rPr>
              <a:t>Enclosing_Mark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 –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символ, который окружает символ, с которым он сочетается (круг, квадрат и т.д.). </a:t>
            </a:r>
            <a:r>
              <a:rPr lang="ru-RU" b="0" i="0" u="none" strike="noStrike" dirty="0">
                <a:solidFill>
                  <a:srgbClr val="548EAA"/>
                </a:solidFill>
                <a:effectLst/>
                <a:latin typeface="-apple-system"/>
                <a:hlinkClick r:id="rId4"/>
              </a:rPr>
              <a:t>*</a:t>
            </a: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05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49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58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BDF6-1938-7745-81F1-156D0A0C4B0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62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20A66-FCAA-F0D6-3646-18559EA74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B4AE92-CB38-6B23-A742-8E4411893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9024B1-B244-672C-1261-06E713AA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A95ECE-9017-4A88-E77E-7357E9BE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687BBC-8289-38D9-F09E-14EB52AE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568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AA9850-C236-E927-4E14-1B84404B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D74A14-CB14-8633-F96C-5E7142324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FD9E9-F9D9-C11C-8191-F172666F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BFB604-C031-75A4-625B-A0B61290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02922-3F5C-AAB8-0910-C238E4C0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49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9FF2A9-7B24-76CA-C02A-2AF7D309F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643CAA-2F0A-0EE5-01BD-F7EBCB9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073030-9D95-5AD3-F14A-9F121895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FFFBD-A039-452B-32EF-DCB54149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50F508-D5D0-857B-F6C8-571303DE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44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0CB05-6C8D-C9D4-E520-DEE35113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556FD-CCF8-507B-4DD2-7437F5B6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D22DE7-89C1-59CF-0B07-3425070B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2257DE-0569-D6DF-FE1A-81F712FB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C8E6D-9320-BE96-DA72-0F3926D9A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6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682AE-CEDE-8F5B-58E8-D5B86A34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ECBA5E-A8D6-C245-BB92-B6FBBCED9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1040C9-8D80-22FF-8D14-5802B237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10BDE6-C0D0-C527-F461-02201146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2DCE3-A5C4-7E2F-EE60-4C6DB994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8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CCE8D3-BA8B-5644-2AC1-544EAA31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D82C85-1F77-9735-9B75-8741FD70D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B5A089-DEC1-FD24-1BAD-938096CA7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45E8D7-742A-BE8C-9D3E-D2239219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649894-C320-2606-B878-FB064BB6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8042E4-8D87-7DF6-957D-1D036449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28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E3888-AC0B-21A6-7B31-8355AC50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F60536-9AAC-E765-8009-CBC1A1A23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4DFA51-983E-DCF6-9B84-9FC6C9307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FA637F-517C-8FBA-4F1E-A8482F1F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7CDEC5-9E56-385B-8C2F-2AF9C1A96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242CAC-AF7F-9F00-30F3-7D9D1F99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D741FA4-44F4-0AFF-33EE-F72C2A8B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04A6651-C8FE-3BC3-88A8-D10CE157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94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8A936-BD81-F20D-FC28-3C51E89D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86BD3E-BDE4-23CB-0A57-184ED923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D764A6-E685-35E7-3715-031CCB6A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9E8648-AEE8-5326-CC8D-1C332594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48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744D34-44E6-E13F-83E3-6E4740C0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72EE88-E8A6-D78B-C9C9-208247A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8DD3DB-943B-8F0B-8A84-916ECD0A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94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F0288-4780-AE24-C8A5-A231C19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3D02B7-B5BD-B2F4-7976-DC30EA630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93D061-C452-2BBF-2101-E80BDAE9D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C1A644-9C2B-639D-5F9D-10A5EAF5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00098D-C274-04F8-A5DF-C7967159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42578C-991A-7C1E-51A9-72867463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44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CB71-BFFB-11F9-E7F9-F9FBD5F3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501D9E9-78D1-6FC2-B73B-5A2AD1F7B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6F1F90-D826-095E-EF74-96B080D43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7F3812-8A1B-4B0B-09C4-ECE83AF3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D84D53-5D1C-8F4C-A422-3741C9B8A39A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C71AA0-00A9-996B-A88A-29804C01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5BFAF8-5CAE-A74F-226C-C77CD974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42B24-9D2A-1B47-830B-4C94CB1C6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2C0BF-F947-9367-4537-C8B291B0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9D0367-9D90-2EC1-60CD-4DCE8E8C6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540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9053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art.com/en/unicode/block/U+0080" TargetMode="External"/><Relationship Id="rId2" Type="http://schemas.openxmlformats.org/officeDocument/2006/relationships/hyperlink" Target="https://www.compart.com/en/unicode/plane/U+00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art.com/en/unicode/bidiclass/ON" TargetMode="External"/><Relationship Id="rId5" Type="http://schemas.openxmlformats.org/officeDocument/2006/relationships/hyperlink" Target="https://www.compart.com/en/unicode/category/So" TargetMode="External"/><Relationship Id="rId4" Type="http://schemas.openxmlformats.org/officeDocument/2006/relationships/hyperlink" Target="https://www.compart.com/en/unicode/scripts/Zyyy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points.net/search?ccc=0" TargetMode="External"/><Relationship Id="rId13" Type="http://schemas.openxmlformats.org/officeDocument/2006/relationships/hyperlink" Target="https://codepoints.net/search?InSC=Other" TargetMode="External"/><Relationship Id="rId18" Type="http://schemas.openxmlformats.org/officeDocument/2006/relationships/hyperlink" Target="https://codepoints.net/search?SB=XX" TargetMode="External"/><Relationship Id="rId26" Type="http://schemas.openxmlformats.org/officeDocument/2006/relationships/hyperlink" Target="https://codepoints.net/search?nt=None" TargetMode="External"/><Relationship Id="rId3" Type="http://schemas.openxmlformats.org/officeDocument/2006/relationships/hyperlink" Target="https://codepoints.net/search?na=REPLACEMENT%2520CHARACTER" TargetMode="External"/><Relationship Id="rId21" Type="http://schemas.openxmlformats.org/officeDocument/2006/relationships/hyperlink" Target="https://codepoints.net/search?ea=A" TargetMode="External"/><Relationship Id="rId7" Type="http://schemas.openxmlformats.org/officeDocument/2006/relationships/hyperlink" Target="https://codepoints.net/search?bc=ON" TargetMode="External"/><Relationship Id="rId12" Type="http://schemas.openxmlformats.org/officeDocument/2006/relationships/hyperlink" Target="https://codepoints.net/search?InPC=NA" TargetMode="External"/><Relationship Id="rId17" Type="http://schemas.openxmlformats.org/officeDocument/2006/relationships/hyperlink" Target="https://codepoints.net/search?NFKD_QC=Y" TargetMode="External"/><Relationship Id="rId25" Type="http://schemas.openxmlformats.org/officeDocument/2006/relationships/hyperlink" Target="https://codepoints.net/search?lb=AI" TargetMode="External"/><Relationship Id="rId2" Type="http://schemas.openxmlformats.org/officeDocument/2006/relationships/hyperlink" Target="https://codepoints.net/search?age=1.1" TargetMode="External"/><Relationship Id="rId16" Type="http://schemas.openxmlformats.org/officeDocument/2006/relationships/hyperlink" Target="https://codepoints.net/search?NFKC_QC=Y" TargetMode="External"/><Relationship Id="rId20" Type="http://schemas.openxmlformats.org/officeDocument/2006/relationships/hyperlink" Target="https://codepoints.net/search?bpt=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points.net/search?sc=Zyyy" TargetMode="External"/><Relationship Id="rId11" Type="http://schemas.openxmlformats.org/officeDocument/2006/relationships/hyperlink" Target="https://codepoints.net/search?GCB=XX" TargetMode="External"/><Relationship Id="rId24" Type="http://schemas.openxmlformats.org/officeDocument/2006/relationships/hyperlink" Target="https://codepoints.net/search?jt=U" TargetMode="External"/><Relationship Id="rId5" Type="http://schemas.openxmlformats.org/officeDocument/2006/relationships/hyperlink" Target="https://codepoints.net/search?gc=So" TargetMode="External"/><Relationship Id="rId15" Type="http://schemas.openxmlformats.org/officeDocument/2006/relationships/hyperlink" Target="https://codepoints.net/search?NFD_QC=Y" TargetMode="External"/><Relationship Id="rId23" Type="http://schemas.openxmlformats.org/officeDocument/2006/relationships/hyperlink" Target="https://codepoints.net/search?jg=No_Joining_Group" TargetMode="External"/><Relationship Id="rId28" Type="http://schemas.openxmlformats.org/officeDocument/2006/relationships/hyperlink" Target="https://codepoints.net/search?vo=U" TargetMode="External"/><Relationship Id="rId10" Type="http://schemas.openxmlformats.org/officeDocument/2006/relationships/hyperlink" Target="https://codepoints.net/U+FFFD" TargetMode="External"/><Relationship Id="rId19" Type="http://schemas.openxmlformats.org/officeDocument/2006/relationships/hyperlink" Target="https://codepoints.net/search?WB=XX" TargetMode="External"/><Relationship Id="rId4" Type="http://schemas.openxmlformats.org/officeDocument/2006/relationships/hyperlink" Target="https://codepoints.net/search?blk=Specials" TargetMode="External"/><Relationship Id="rId9" Type="http://schemas.openxmlformats.org/officeDocument/2006/relationships/hyperlink" Target="https://codepoints.net/search?dt=none" TargetMode="External"/><Relationship Id="rId14" Type="http://schemas.openxmlformats.org/officeDocument/2006/relationships/hyperlink" Target="https://codepoints.net/search?NFC_QC=Y" TargetMode="External"/><Relationship Id="rId22" Type="http://schemas.openxmlformats.org/officeDocument/2006/relationships/hyperlink" Target="https://codepoints.net/search?hst=NA" TargetMode="External"/><Relationship Id="rId27" Type="http://schemas.openxmlformats.org/officeDocument/2006/relationships/hyperlink" Target="https://codepoints.net/search?nv=N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customXml" Target="../ink/ink1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hiasbynens/esrever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unicode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7E6C6-9BE9-B549-F0A1-8DB4FDF4C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742" y="1689427"/>
            <a:ext cx="5708693" cy="199286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Uni</a:t>
            </a:r>
            <a:r>
              <a:rPr lang="en-US" sz="8000" dirty="0">
                <a:solidFill>
                  <a:schemeClr val="accent5">
                    <a:lumMod val="50000"/>
                  </a:schemeClr>
                </a:solidFill>
              </a:rPr>
              <a:t>code</a:t>
            </a:r>
            <a:endParaRPr lang="en-US" sz="7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32DB94-5424-EB54-8F93-9EC5FF95F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0188" y="3682291"/>
            <a:ext cx="2774347" cy="461963"/>
          </a:xfrm>
        </p:spPr>
        <p:txBody>
          <a:bodyPr>
            <a:normAutofit fontScale="92500"/>
          </a:bodyPr>
          <a:lstStyle/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34047A-991F-12DE-EA7D-6DBE6B40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BCF5B5-845A-DFCB-122F-FF325D80299E}"/>
              </a:ext>
            </a:extLst>
          </p:cNvPr>
          <p:cNvSpPr txBox="1"/>
          <p:nvPr/>
        </p:nvSpPr>
        <p:spPr>
          <a:xfrm>
            <a:off x="8117708" y="311459"/>
            <a:ext cx="361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Курс «Технологии и методы программирования»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80FB91-5818-9652-BC83-F1D3F5C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73" y="2067629"/>
            <a:ext cx="2774347" cy="3329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BBF0BD-B15F-0643-A841-25A374826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77" y="4265441"/>
            <a:ext cx="7772400" cy="25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4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75ECF-E381-6BFB-C71E-4E29D64E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373"/>
            <a:ext cx="10515600" cy="713398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A45885-F4FE-4FDC-CA83-D2A1A0076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408"/>
            <a:ext cx="10515600" cy="540113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Первая версия Юникода представляла собой кодировку с </a:t>
            </a:r>
            <a:r>
              <a:rPr lang="ru-RU" sz="2000" b="1" dirty="0"/>
              <a:t>фиксированным размером</a:t>
            </a:r>
            <a:r>
              <a:rPr lang="ru-RU" sz="2000" dirty="0"/>
              <a:t> символа в </a:t>
            </a:r>
            <a:r>
              <a:rPr lang="ru-RU" sz="2000" b="1" dirty="0"/>
              <a:t>16 бит</a:t>
            </a:r>
            <a:r>
              <a:rPr lang="ru-RU" sz="2000" dirty="0"/>
              <a:t>, то есть общее число кодов было 2</a:t>
            </a:r>
            <a:r>
              <a:rPr lang="ru-RU" sz="2000" baseline="30000" dirty="0"/>
              <a:t>16</a:t>
            </a:r>
            <a:r>
              <a:rPr lang="ru-RU" sz="2000" dirty="0"/>
              <a:t> (65 536).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Поскольку в ряде компьютерных систем (например, </a:t>
            </a:r>
            <a:r>
              <a:rPr lang="en" sz="1800" dirty="0"/>
              <a:t>Windows NT) </a:t>
            </a:r>
            <a:r>
              <a:rPr lang="ru-RU" sz="1800" dirty="0"/>
              <a:t>фиксированные </a:t>
            </a:r>
            <a:r>
              <a:rPr lang="ru-RU" sz="1800" b="1" dirty="0"/>
              <a:t>16-битные символы</a:t>
            </a:r>
            <a:r>
              <a:rPr lang="ru-RU" sz="1800" dirty="0"/>
              <a:t> уже использовались в качестве кодировки по умолчанию,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Было решено все наиболее важные знаки кодировать только </a:t>
            </a:r>
            <a:r>
              <a:rPr lang="ru-RU" sz="2000" b="1" dirty="0"/>
              <a:t>в пределах первых 65 536 позиций </a:t>
            </a:r>
            <a:r>
              <a:rPr lang="ru-RU" sz="2000" dirty="0"/>
              <a:t>(т.н. </a:t>
            </a:r>
            <a:r>
              <a:rPr lang="en" sz="2000" dirty="0"/>
              <a:t>Basic Multilingual Plane, BMP)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Остальное пространство используется для «</a:t>
            </a:r>
            <a:r>
              <a:rPr lang="ru-RU" sz="2000" b="1" dirty="0"/>
              <a:t>дополнительных символов</a:t>
            </a:r>
            <a:r>
              <a:rPr lang="ru-RU" sz="2000" dirty="0"/>
              <a:t>» (</a:t>
            </a:r>
            <a:r>
              <a:rPr lang="en" sz="2000" dirty="0"/>
              <a:t>supplementary characters): </a:t>
            </a:r>
            <a:r>
              <a:rPr lang="ru-RU" sz="2000" dirty="0"/>
              <a:t>систем письма вымерших языков или очень редко используемых китайских иероглифов, математических и музыкальных символов.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Поскольку в </a:t>
            </a:r>
            <a:r>
              <a:rPr lang="en" sz="2000" dirty="0"/>
              <a:t>UTF-16 </a:t>
            </a:r>
            <a:r>
              <a:rPr lang="ru-RU" sz="2000" dirty="0"/>
              <a:t>можно отобразить только 2</a:t>
            </a:r>
            <a:r>
              <a:rPr lang="ru-RU" sz="2000" baseline="30000" dirty="0"/>
              <a:t>20</a:t>
            </a:r>
            <a:r>
              <a:rPr lang="ru-RU" sz="2000" dirty="0"/>
              <a:t>+2</a:t>
            </a:r>
            <a:r>
              <a:rPr lang="ru-RU" sz="2000" baseline="30000" dirty="0"/>
              <a:t>16</a:t>
            </a:r>
            <a:r>
              <a:rPr lang="ru-RU" sz="2000" dirty="0"/>
              <a:t>−2048 (</a:t>
            </a:r>
            <a:r>
              <a:rPr lang="ru-RU" sz="2000" b="1" dirty="0"/>
              <a:t>1 112 064</a:t>
            </a:r>
            <a:r>
              <a:rPr lang="ru-RU" sz="2000" dirty="0"/>
              <a:t>) </a:t>
            </a:r>
            <a:r>
              <a:rPr lang="ru-RU" sz="2000" b="1" dirty="0"/>
              <a:t>символов</a:t>
            </a:r>
            <a:r>
              <a:rPr lang="ru-RU" sz="2000" dirty="0"/>
              <a:t>, то это число и было выбрано в качестве окончательной величины кодового пространства Юникода (диапазон кодов: 0</a:t>
            </a:r>
            <a:r>
              <a:rPr lang="en" sz="2000" dirty="0"/>
              <a:t>x000000-0x10FFFF).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Хотя </a:t>
            </a:r>
            <a:r>
              <a:rPr lang="ru-RU" sz="2000" b="1" dirty="0"/>
              <a:t>кодовая область Юникода была расширена за пределы 2</a:t>
            </a:r>
            <a:r>
              <a:rPr lang="ru-RU" sz="2000" b="1" baseline="30000" dirty="0"/>
              <a:t>16</a:t>
            </a:r>
            <a:r>
              <a:rPr lang="ru-RU" sz="2000" dirty="0"/>
              <a:t> уже в версии 2.0, первые символы в «</a:t>
            </a:r>
            <a:r>
              <a:rPr lang="ru-RU" sz="2000" b="1" dirty="0"/>
              <a:t>верхней</a:t>
            </a:r>
            <a:r>
              <a:rPr lang="ru-RU" sz="2000" dirty="0"/>
              <a:t>» области были размещены </a:t>
            </a:r>
            <a:r>
              <a:rPr lang="ru-RU" sz="2000" b="1" dirty="0"/>
              <a:t>только в версии 3.1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277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6F844-17C3-D898-1DF2-9A2871F5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97347" cy="713398"/>
          </a:xfrm>
        </p:spPr>
        <p:txBody>
          <a:bodyPr/>
          <a:lstStyle/>
          <a:p>
            <a:r>
              <a:rPr lang="en-US" dirty="0"/>
              <a:t>Unicode / Code Points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54EFCB-9EF4-C11A-4524-59A3FB31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448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Unicode — </a:t>
            </a:r>
            <a:r>
              <a:rPr lang="ru-RU" dirty="0"/>
              <a:t>набор символов и их кодов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Графические или печатаемые символы — это символы, имеющие видимое изображение</a:t>
            </a:r>
            <a:r>
              <a:rPr lang="en-US" dirty="0"/>
              <a:t> (Glyphs / </a:t>
            </a:r>
            <a:r>
              <a:rPr lang="ru-RU" dirty="0"/>
              <a:t>Графема</a:t>
            </a:r>
            <a:r>
              <a:rPr lang="en-US" dirty="0"/>
              <a:t>)</a:t>
            </a:r>
            <a:r>
              <a:rPr lang="ru-RU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dirty="0"/>
              <a:t>Управляющие и форматирующие символы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Кодовые позиции (</a:t>
            </a:r>
            <a:r>
              <a:rPr lang="en-US" dirty="0"/>
              <a:t>Code Points</a:t>
            </a:r>
            <a:r>
              <a:rPr lang="ru-RU" dirty="0"/>
              <a:t>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dirty="0"/>
              <a:t>Обозначение: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U+0005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U+1FE015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Пространство кодов: от </a:t>
            </a:r>
            <a:r>
              <a:rPr lang="en-US" dirty="0"/>
              <a:t>U+0 </a:t>
            </a:r>
            <a:r>
              <a:rPr lang="ru-RU" dirty="0"/>
              <a:t>до </a:t>
            </a:r>
            <a:r>
              <a:rPr lang="en-US" dirty="0"/>
              <a:t>U+</a:t>
            </a:r>
            <a:r>
              <a:rPr lang="en" noProof="1"/>
              <a:t>10</a:t>
            </a:r>
            <a:r>
              <a:rPr lang="ru-RU" noProof="1"/>
              <a:t>F</a:t>
            </a:r>
            <a:r>
              <a:rPr lang="en-US" noProof="1"/>
              <a:t>FFF</a:t>
            </a:r>
            <a:r>
              <a:rPr lang="ru-RU" noProof="1"/>
              <a:t>, всего </a:t>
            </a:r>
            <a:r>
              <a:rPr lang="ru-RU" dirty="0"/>
              <a:t>1 114 112 возможных кодовых точек</a:t>
            </a:r>
            <a:endParaRPr lang="en" noProof="1"/>
          </a:p>
          <a:p>
            <a:pPr lvl="1">
              <a:lnSpc>
                <a:spcPct val="120000"/>
              </a:lnSpc>
            </a:pPr>
            <a:r>
              <a:rPr lang="en" dirty="0"/>
              <a:t>UTF-8 </a:t>
            </a:r>
            <a:r>
              <a:rPr lang="ru-RU" dirty="0"/>
              <a:t>позволяет кодировать до 221 (2 097 152) кодовых позиций, было принято решение использовать лишь 1 112 064 для совместимости с </a:t>
            </a:r>
            <a:r>
              <a:rPr lang="en" dirty="0"/>
              <a:t>UTF-16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Фактически, </a:t>
            </a:r>
            <a:r>
              <a:rPr lang="en" dirty="0"/>
              <a:t>ASCII </a:t>
            </a:r>
            <a:r>
              <a:rPr lang="ru-RU" dirty="0"/>
              <a:t>является частью Юникода, так как первые 128 символов этих кодировок полностью совпадают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Часть пространства зарезервирована для частного использования и консорциум Юникода обещает никогда не присваивать значения позициям из этих специальный областей.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Стандарт</a:t>
            </a:r>
            <a:r>
              <a:rPr lang="en-US" dirty="0"/>
              <a:t> Unicode </a:t>
            </a:r>
            <a:r>
              <a:rPr lang="ru-RU" dirty="0"/>
              <a:t>не определяет стандарты хранения / передачи символов / текста!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Unicode </a:t>
            </a:r>
            <a:r>
              <a:rPr lang="ru-RU" dirty="0"/>
              <a:t>не является </a:t>
            </a:r>
            <a:r>
              <a:rPr lang="en-US" dirty="0"/>
              <a:t>«</a:t>
            </a:r>
            <a:r>
              <a:rPr lang="ru-RU" dirty="0"/>
              <a:t>Кодировкой</a:t>
            </a:r>
            <a:r>
              <a:rPr lang="en-US" dirty="0"/>
              <a:t>» (encoding)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E8ED0-AEAC-2BC2-9A63-E4E416E75B49}"/>
              </a:ext>
            </a:extLst>
          </p:cNvPr>
          <p:cNvSpPr txBox="1"/>
          <p:nvPr/>
        </p:nvSpPr>
        <p:spPr>
          <a:xfrm>
            <a:off x="7425369" y="308471"/>
            <a:ext cx="4329629" cy="10156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Отображаемый символ представлен набором графических элементов, и называется </a:t>
            </a:r>
            <a:r>
              <a:rPr lang="en-US" sz="2000" dirty="0"/>
              <a:t>glyph</a:t>
            </a:r>
            <a:r>
              <a:rPr lang="ru-RU" sz="2000" dirty="0"/>
              <a:t> / графема.</a:t>
            </a:r>
          </a:p>
        </p:txBody>
      </p:sp>
    </p:spTree>
    <p:extLst>
      <p:ext uri="{BB962C8B-B14F-4D97-AF65-F5344CB8AC3E}">
        <p14:creationId xmlns:p14="http://schemas.microsoft.com/office/powerpoint/2010/main" val="3546210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A68DA7E-35E3-A47A-3103-56AC5203F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7155"/>
          <a:stretch/>
        </p:blipFill>
        <p:spPr bwMode="auto">
          <a:xfrm>
            <a:off x="185810" y="5258593"/>
            <a:ext cx="12006190" cy="161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832BAC9-2C50-E011-A12F-141117549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33559"/>
              </p:ext>
            </p:extLst>
          </p:nvPr>
        </p:nvGraphicFramePr>
        <p:xfrm>
          <a:off x="296884" y="841018"/>
          <a:ext cx="4631375" cy="4344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961">
                  <a:extLst>
                    <a:ext uri="{9D8B030D-6E8A-4147-A177-3AD203B41FA5}">
                      <a16:colId xmlns:a16="http://schemas.microsoft.com/office/drawing/2014/main" val="1870710424"/>
                    </a:ext>
                  </a:extLst>
                </a:gridCol>
                <a:gridCol w="1057863">
                  <a:extLst>
                    <a:ext uri="{9D8B030D-6E8A-4147-A177-3AD203B41FA5}">
                      <a16:colId xmlns:a16="http://schemas.microsoft.com/office/drawing/2014/main" val="465200478"/>
                    </a:ext>
                  </a:extLst>
                </a:gridCol>
                <a:gridCol w="1161069">
                  <a:extLst>
                    <a:ext uri="{9D8B030D-6E8A-4147-A177-3AD203B41FA5}">
                      <a16:colId xmlns:a16="http://schemas.microsoft.com/office/drawing/2014/main" val="108933708"/>
                    </a:ext>
                  </a:extLst>
                </a:gridCol>
                <a:gridCol w="1367482">
                  <a:extLst>
                    <a:ext uri="{9D8B030D-6E8A-4147-A177-3AD203B41FA5}">
                      <a16:colId xmlns:a16="http://schemas.microsoft.com/office/drawing/2014/main" val="2330488725"/>
                    </a:ext>
                  </a:extLst>
                </a:gridCol>
              </a:tblGrid>
              <a:tr h="77236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№ вер­сии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Год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Кол</a:t>
                      </a:r>
                      <a:r>
                        <a:rPr lang="en-US" dirty="0"/>
                        <a:t>-</a:t>
                      </a:r>
                      <a:r>
                        <a:rPr lang="ru-RU" dirty="0"/>
                        <a:t>во</a:t>
                      </a:r>
                      <a:endParaRPr lang="en-US" dirty="0"/>
                    </a:p>
                    <a:p>
                      <a:r>
                        <a:rPr lang="ru-RU" sz="1400" dirty="0"/>
                        <a:t>пись­мен­но­стей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</a:t>
                      </a:r>
                      <a:b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сим­во­лов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27333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1991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7161</a:t>
                      </a:r>
                      <a:endParaRPr lang="ru-RU" dirty="0"/>
                    </a:p>
                  </a:txBody>
                  <a:tcPr marL="72000" marR="90000" marT="36000" marB="0"/>
                </a:tc>
                <a:extLst>
                  <a:ext uri="{0D108BD9-81ED-4DB2-BD59-A6C34878D82A}">
                    <a16:rowId xmlns:a16="http://schemas.microsoft.com/office/drawing/2014/main" val="2057683728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dirty="0"/>
                        <a:t>2.0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1996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38 950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3097390621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dirty="0"/>
                        <a:t>3.0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1999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38</a:t>
                      </a:r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49 259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1139771083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  <a:r>
                        <a:rPr lang="en-US" dirty="0"/>
                        <a:t>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96 447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2226162999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2006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99 089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2056247292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93😘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109 449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1990694999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dirty="0"/>
                        <a:t>7</a:t>
                      </a:r>
                      <a:r>
                        <a:rPr lang="en-US" dirty="0"/>
                        <a:t>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113 021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87972835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120 737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1265648585"/>
                  </a:ext>
                </a:extLst>
              </a:tr>
              <a:tr h="39471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.1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161</a:t>
                      </a:r>
                      <a:endParaRPr lang="ru-RU" dirty="0"/>
                    </a:p>
                  </a:txBody>
                  <a:tcPr marL="72000" marR="90000" marT="36000" marB="0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149 878</a:t>
                      </a:r>
                    </a:p>
                  </a:txBody>
                  <a:tcPr marL="72000" marR="90000" marT="36000" marB="0" anchor="ctr"/>
                </a:tc>
                <a:extLst>
                  <a:ext uri="{0D108BD9-81ED-4DB2-BD59-A6C34878D82A}">
                    <a16:rowId xmlns:a16="http://schemas.microsoft.com/office/drawing/2014/main" val="2421901823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FC57EF-A934-5844-40CD-BC802265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39" y="389318"/>
            <a:ext cx="6555179" cy="24485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331A16-F415-7F03-EA16-BD2767BD0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964" y="2844579"/>
            <a:ext cx="6350330" cy="24273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16B75-24C9-2CE1-947C-50659133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127620"/>
            <a:ext cx="10515600" cy="713398"/>
          </a:xfrm>
        </p:spPr>
        <p:txBody>
          <a:bodyPr/>
          <a:lstStyle/>
          <a:p>
            <a:r>
              <a:rPr lang="ru-RU" dirty="0"/>
              <a:t>Версии стандарта </a:t>
            </a:r>
            <a:r>
              <a:rPr lang="en-US" dirty="0"/>
              <a:t>Unicode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568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D3681-C7C7-C1B7-031B-618F0836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367"/>
            <a:ext cx="10515600" cy="713398"/>
          </a:xfrm>
        </p:spPr>
        <p:txBody>
          <a:bodyPr/>
          <a:lstStyle/>
          <a:p>
            <a:r>
              <a:rPr lang="ru-RU" dirty="0"/>
              <a:t>Плоскости / </a:t>
            </a:r>
            <a:r>
              <a:rPr lang="en-US" dirty="0"/>
              <a:t>Planes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6B2E6-8709-A2F7-0B15-4AEBA6A56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47" y="968765"/>
            <a:ext cx="7987229" cy="55450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3400" dirty="0"/>
              <a:t>Кодовое пространство разбито на 17 плоскостей (</a:t>
            </a:r>
            <a:r>
              <a:rPr lang="en" sz="3400" dirty="0"/>
              <a:t>planes) </a:t>
            </a:r>
            <a:r>
              <a:rPr lang="ru-RU" sz="3400" dirty="0"/>
              <a:t>по 2</a:t>
            </a:r>
            <a:r>
              <a:rPr lang="ru-RU" sz="3400" baseline="30000" dirty="0"/>
              <a:t>16</a:t>
            </a:r>
            <a:r>
              <a:rPr lang="ru-RU" sz="3400" dirty="0"/>
              <a:t> (65 536) символов.</a:t>
            </a:r>
            <a:endParaRPr lang="en-US" sz="34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sz="3400" b="1" dirty="0">
                <a:solidFill>
                  <a:schemeClr val="accent5">
                    <a:lumMod val="50000"/>
                  </a:schemeClr>
                </a:solidFill>
              </a:rPr>
              <a:t>plane 0</a:t>
            </a:r>
            <a:r>
              <a:rPr lang="en" sz="3400" dirty="0"/>
              <a:t>: (U+0000 – U+FFFF) </a:t>
            </a:r>
            <a:r>
              <a:rPr lang="ru-RU" sz="3400" dirty="0"/>
              <a:t>— </a:t>
            </a:r>
            <a:r>
              <a:rPr lang="ru-RU" sz="3400" b="1" dirty="0"/>
              <a:t>Базовая многоязыковая плоскость</a:t>
            </a:r>
            <a:br>
              <a:rPr lang="ru-RU" sz="3400" dirty="0"/>
            </a:br>
            <a:r>
              <a:rPr lang="ru-RU" sz="3400" dirty="0"/>
              <a:t>(</a:t>
            </a:r>
            <a:r>
              <a:rPr lang="en" sz="3400" i="1" dirty="0">
                <a:solidFill>
                  <a:schemeClr val="accent6">
                    <a:lumMod val="50000"/>
                  </a:schemeClr>
                </a:solidFill>
              </a:rPr>
              <a:t>Basic Multilingual Plane, BMP</a:t>
            </a:r>
            <a:r>
              <a:rPr lang="en" sz="3400" dirty="0"/>
              <a:t>)</a:t>
            </a:r>
            <a:endParaRPr lang="ru-RU" sz="34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ru-RU" sz="2600" dirty="0"/>
              <a:t>содержит символы наиболее употребительных письменностей.</a:t>
            </a:r>
            <a:endParaRPr lang="en-US" sz="2600" dirty="0"/>
          </a:p>
          <a:p>
            <a:pPr marL="0" indent="0">
              <a:lnSpc>
                <a:spcPct val="120000"/>
              </a:lnSpc>
              <a:buNone/>
            </a:pPr>
            <a:r>
              <a:rPr lang="ru-RU" sz="3400" dirty="0"/>
              <a:t>Остальные плоскости — дополнительные (</a:t>
            </a:r>
            <a:r>
              <a:rPr lang="en" sz="3400" i="1" dirty="0"/>
              <a:t>Supplementary</a:t>
            </a:r>
            <a:r>
              <a:rPr lang="en" sz="3400" dirty="0"/>
              <a:t>):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sz="3400" b="1" dirty="0">
                <a:solidFill>
                  <a:schemeClr val="accent5">
                    <a:lumMod val="50000"/>
                  </a:schemeClr>
                </a:solidFill>
              </a:rPr>
              <a:t>plane </a:t>
            </a:r>
            <a:r>
              <a:rPr lang="ru-RU" sz="3400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" sz="3400" dirty="0"/>
              <a:t>: (U+10000 – U+1FFFF)</a:t>
            </a:r>
            <a:r>
              <a:rPr lang="ru-RU" sz="3400" dirty="0"/>
              <a:t> — </a:t>
            </a:r>
            <a:r>
              <a:rPr lang="ru-RU" sz="3400" b="1" dirty="0"/>
              <a:t>Дополнительная многоязыковая плоскость</a:t>
            </a:r>
            <a:r>
              <a:rPr lang="ru-RU" sz="3400" dirty="0"/>
              <a:t> (</a:t>
            </a:r>
            <a:r>
              <a:rPr lang="en" sz="3400" dirty="0">
                <a:solidFill>
                  <a:schemeClr val="accent6">
                    <a:lumMod val="50000"/>
                  </a:schemeClr>
                </a:solidFill>
              </a:rPr>
              <a:t>Supplementary Multilingual Plane</a:t>
            </a:r>
            <a:r>
              <a:rPr lang="ru-RU" sz="34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SMP</a:t>
            </a:r>
            <a:r>
              <a:rPr lang="ru-RU" sz="34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" sz="3400" dirty="0"/>
              <a:t>:</a:t>
            </a:r>
            <a:endParaRPr lang="ru-RU" sz="34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ru-RU" sz="2600" dirty="0"/>
              <a:t>для исторических письменностей </a:t>
            </a:r>
            <a:r>
              <a:rPr lang="en-US" sz="2600" dirty="0"/>
              <a:t>+ </a:t>
            </a:r>
            <a:r>
              <a:rPr lang="ru-RU" sz="2600" dirty="0"/>
              <a:t>Эмодзи</a:t>
            </a:r>
            <a:r>
              <a:rPr lang="en-US" sz="2600" dirty="0"/>
              <a:t> 😀😁😂</a:t>
            </a:r>
            <a:endParaRPr lang="ru-RU" sz="26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sz="3400" b="1" dirty="0">
                <a:solidFill>
                  <a:schemeClr val="accent5">
                    <a:lumMod val="50000"/>
                  </a:schemeClr>
                </a:solidFill>
              </a:rPr>
              <a:t>plane </a:t>
            </a:r>
            <a:r>
              <a:rPr lang="ru-RU" sz="3400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" sz="3400" dirty="0"/>
              <a:t>: (U+</a:t>
            </a:r>
            <a:r>
              <a:rPr lang="ru-RU" sz="3400" dirty="0"/>
              <a:t>2</a:t>
            </a:r>
            <a:r>
              <a:rPr lang="en" sz="3400" dirty="0"/>
              <a:t>0000 – U+</a:t>
            </a:r>
            <a:r>
              <a:rPr lang="ru-RU" sz="3400" dirty="0"/>
              <a:t>2</a:t>
            </a:r>
            <a:r>
              <a:rPr lang="en" sz="3400" dirty="0"/>
              <a:t>FFFF)</a:t>
            </a:r>
            <a:r>
              <a:rPr lang="ru-RU" sz="3400" dirty="0"/>
              <a:t> — </a:t>
            </a:r>
            <a:r>
              <a:rPr lang="ru-RU" sz="3400" b="1" dirty="0"/>
              <a:t>Дополнительная идеографическая плоскость</a:t>
            </a:r>
            <a:r>
              <a:rPr lang="en-US" sz="3400" dirty="0"/>
              <a:t> (</a:t>
            </a:r>
            <a:r>
              <a:rPr lang="en" sz="3400" b="0" i="0" dirty="0">
                <a:solidFill>
                  <a:schemeClr val="accent6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Supplementary Ideographic Plane, SID)</a:t>
            </a:r>
            <a:r>
              <a:rPr lang="en" sz="3400" dirty="0"/>
              <a:t>:</a:t>
            </a:r>
            <a:endParaRPr lang="ru-RU" sz="34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ru-RU" sz="2600" dirty="0"/>
              <a:t>для редко используемых иероглифов китайского письма (</a:t>
            </a:r>
            <a:r>
              <a:rPr lang="en-US" sz="2600" dirty="0"/>
              <a:t>CJK</a:t>
            </a:r>
            <a:r>
              <a:rPr lang="ru-RU" sz="2600" dirty="0"/>
              <a:t>)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400" dirty="0">
                <a:solidFill>
                  <a:schemeClr val="accent5">
                    <a:lumMod val="50000"/>
                  </a:schemeClr>
                </a:solidFill>
              </a:rPr>
              <a:t>остальные плоскости</a:t>
            </a:r>
            <a:r>
              <a:rPr lang="ru-RU" sz="3400" dirty="0"/>
              <a:t> — зарезервированы / не используются / почти не используются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B75010-DDE1-5079-9E98-BA949D5A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76" y="1156772"/>
            <a:ext cx="3464724" cy="43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1CCB4-E3FC-C1AF-01F1-2635DBE9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68" y="348513"/>
            <a:ext cx="6350540" cy="713398"/>
          </a:xfrm>
        </p:spPr>
        <p:txBody>
          <a:bodyPr>
            <a:normAutofit/>
          </a:bodyPr>
          <a:lstStyle/>
          <a:p>
            <a:r>
              <a:rPr lang="ru-RU" dirty="0"/>
              <a:t>Блоки</a:t>
            </a:r>
            <a:r>
              <a:rPr lang="en-US" dirty="0"/>
              <a:t> 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6987A5-432D-EBAC-8AAF-D48F7D2BC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68" y="1061911"/>
            <a:ext cx="6962778" cy="5585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Блок (</a:t>
            </a:r>
            <a:r>
              <a:rPr lang="en" sz="2000" dirty="0"/>
              <a:t>block) — </a:t>
            </a:r>
            <a:r>
              <a:rPr lang="ru-RU" sz="2000" dirty="0"/>
              <a:t>непрерывный диапазон кодовых позиций </a:t>
            </a:r>
            <a:r>
              <a:rPr lang="en-US" sz="2000" dirty="0"/>
              <a:t>Unicode.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Названия блоков уникальны, блоки не дублируются и не пересекаются.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Они имеют начальную кодовую позицию в формате 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nnn0</a:t>
            </a:r>
            <a:r>
              <a:rPr lang="en" sz="2000" dirty="0"/>
              <a:t> </a:t>
            </a:r>
            <a:r>
              <a:rPr lang="ru-RU" sz="2000" dirty="0"/>
              <a:t>и конечную кодовую позицию в формате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nnnF</a:t>
            </a:r>
            <a:r>
              <a:rPr lang="en" sz="2000" dirty="0"/>
              <a:t>.</a:t>
            </a:r>
            <a:br>
              <a:rPr lang="en" sz="2000" dirty="0"/>
            </a:br>
            <a:r>
              <a:rPr lang="ru-RU" sz="2000" dirty="0"/>
              <a:t>Размер блока является числом, кратным 16 и не превосходящим 65 536 (размер плоскости).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Блок может включать зарезервированные и несимвольные кодовые позиции.</a:t>
            </a:r>
            <a:endParaRPr lang="en-US" sz="2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2000" dirty="0"/>
              <a:t>Unicode</a:t>
            </a:r>
            <a:r>
              <a:rPr lang="ru-RU" sz="2000" dirty="0"/>
              <a:t> 15.0 содержит 327 блоков: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164 в плоскости 0, </a:t>
            </a:r>
            <a:r>
              <a:rPr lang="en" sz="2000" dirty="0"/>
              <a:t>BMP;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151 </a:t>
            </a:r>
            <a:r>
              <a:rPr lang="ru-RU" sz="2000" dirty="0"/>
              <a:t>в плоскости 1, </a:t>
            </a:r>
            <a:r>
              <a:rPr lang="en" sz="2000" dirty="0"/>
              <a:t>SMP;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6 </a:t>
            </a:r>
            <a:r>
              <a:rPr lang="ru-RU" sz="2000" dirty="0"/>
              <a:t>в плоскости 2, </a:t>
            </a:r>
            <a:r>
              <a:rPr lang="en" sz="2000" dirty="0"/>
              <a:t>SIP;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2 </a:t>
            </a:r>
            <a:r>
              <a:rPr lang="ru-RU" sz="2000" dirty="0"/>
              <a:t>в плоскости 3, </a:t>
            </a:r>
            <a:r>
              <a:rPr lang="en" sz="2000" dirty="0"/>
              <a:t>TIP;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2 </a:t>
            </a:r>
            <a:r>
              <a:rPr lang="ru-RU" sz="2000" dirty="0"/>
              <a:t>в плоскости 14, </a:t>
            </a:r>
            <a:r>
              <a:rPr lang="en" sz="2000" dirty="0"/>
              <a:t>SSP;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 одному в плоскостях 15 и 16, </a:t>
            </a:r>
            <a:r>
              <a:rPr lang="en" sz="2000" dirty="0"/>
              <a:t>S PUA.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04296C-C8CD-EAA8-40C8-1A855CA3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774" y="888498"/>
            <a:ext cx="4563226" cy="5779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73A54-B258-4867-9F29-BE6C3CF884BD}"/>
              </a:ext>
            </a:extLst>
          </p:cNvPr>
          <p:cNvSpPr txBox="1"/>
          <p:nvPr/>
        </p:nvSpPr>
        <p:spPr>
          <a:xfrm>
            <a:off x="7587574" y="365126"/>
            <a:ext cx="44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Примеры блоков из </a:t>
            </a:r>
            <a:r>
              <a:rPr lang="en" dirty="0"/>
              <a:t>Basic Multilingual Plane</a:t>
            </a:r>
            <a:r>
              <a:rPr lang="ru-RU" dirty="0"/>
              <a:t>: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950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3A29B-93DF-8FEE-087E-2A8BD98B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267609"/>
            <a:ext cx="10515600" cy="713398"/>
          </a:xfrm>
        </p:spPr>
        <p:txBody>
          <a:bodyPr>
            <a:normAutofit/>
          </a:bodyPr>
          <a:lstStyle/>
          <a:p>
            <a:r>
              <a:rPr lang="ru-RU" dirty="0"/>
              <a:t>Письменности в </a:t>
            </a:r>
            <a:r>
              <a:rPr lang="en-US" dirty="0"/>
              <a:t>Unicode (Scripts)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D78F59-DCBB-425B-D0D9-D8FE276AB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42" y="1018746"/>
            <a:ext cx="7660907" cy="555124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2000" dirty="0"/>
              <a:t>Стандарт </a:t>
            </a:r>
            <a:r>
              <a:rPr lang="en" sz="2000" dirty="0"/>
              <a:t>Unicode </a:t>
            </a:r>
            <a:r>
              <a:rPr lang="ru-RU" sz="2000" dirty="0"/>
              <a:t>помещает каждый назначенный код (символ) в одну категорию письменности.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Некоторые категории, например </a:t>
            </a:r>
            <a:r>
              <a:rPr lang="en" sz="2000" dirty="0"/>
              <a:t>Thai, </a:t>
            </a:r>
            <a:r>
              <a:rPr lang="ru-RU" sz="2000" dirty="0"/>
              <a:t>соответствуют одному человеческому языку. Другие категории, например </a:t>
            </a:r>
            <a:r>
              <a:rPr lang="en" sz="2000" dirty="0"/>
              <a:t>Latin, </a:t>
            </a:r>
            <a:r>
              <a:rPr lang="ru-RU" sz="2000" dirty="0"/>
              <a:t>относятся к нескольким языкам.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Большинство иероглифов (</a:t>
            </a:r>
            <a:r>
              <a:rPr lang="en-US" sz="2000" dirty="0"/>
              <a:t>CJK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относятся сразу к нескольким языкам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Некоторые языки состоят из нескольких письменностей.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Японской письменности в юникоде не существует. Вместо этого юникод предлагает </a:t>
            </a:r>
            <a:r>
              <a:rPr lang="ru-RU" sz="2000" noProof="1"/>
              <a:t>хира́гану, ката́кану</a:t>
            </a:r>
            <a:r>
              <a:rPr lang="ru-RU" sz="2000" dirty="0"/>
              <a:t>, китайское письмо и латиницу, из которых обычно состоят японские документы.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Особой категорией является </a:t>
            </a:r>
            <a:r>
              <a:rPr lang="en" sz="2000" b="1" dirty="0"/>
              <a:t>Common script</a:t>
            </a:r>
            <a:r>
              <a:rPr lang="en" sz="2000" dirty="0"/>
              <a:t>. </a:t>
            </a:r>
            <a:r>
              <a:rPr lang="ru-RU" sz="2000" dirty="0"/>
              <a:t>Здесь содержатся всевозможные символы, которые являются общими для широкого числа письменностей. Категория включает в себя всевозможные знаки препинания, пробелы и различные</a:t>
            </a:r>
            <a:br>
              <a:rPr lang="ru-RU" sz="2000" dirty="0"/>
            </a:br>
            <a:r>
              <a:rPr lang="ru-RU" sz="2000" dirty="0"/>
              <a:t>прочие символы.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85405-C6ED-AF60-A661-737A99EE4ACF}"/>
              </a:ext>
            </a:extLst>
          </p:cNvPr>
          <p:cNvSpPr txBox="1"/>
          <p:nvPr/>
        </p:nvSpPr>
        <p:spPr>
          <a:xfrm>
            <a:off x="8659259" y="1009882"/>
            <a:ext cx="3349127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Многие кандзи в Японии и иероглифы в Китае совпадают как по виду, так и по значению.</a:t>
            </a: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Вот несколько примеров общих иероглифов: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山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гора)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川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река)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人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человек)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火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огонь)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水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вода)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木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дерево)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金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золото или металл)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日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день или солнце)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月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месяц или луна)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000000"/>
                </a:solidFill>
                <a:effectLst/>
                <a:latin typeface="-apple-system"/>
              </a:rPr>
              <a:t>年 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год)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F7E5B3-2C96-953A-AEAA-77EE54C6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22" y="5266063"/>
            <a:ext cx="4343564" cy="14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80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A0515-3A54-5A1E-26A8-21C58866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31" y="179984"/>
            <a:ext cx="6051116" cy="713398"/>
          </a:xfrm>
        </p:spPr>
        <p:txBody>
          <a:bodyPr/>
          <a:lstStyle/>
          <a:p>
            <a:r>
              <a:rPr lang="ru-RU" dirty="0"/>
              <a:t>Письменности </a:t>
            </a:r>
            <a:r>
              <a:rPr lang="en-US" dirty="0"/>
              <a:t>(Scripts)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967B7E-E44E-F240-14C7-F061004E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29" y="944219"/>
            <a:ext cx="6051117" cy="7133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В </a:t>
            </a:r>
            <a:r>
              <a:rPr lang="en-US" sz="2000" dirty="0"/>
              <a:t>Unicode 15.1</a:t>
            </a:r>
            <a:r>
              <a:rPr lang="en" sz="2000" dirty="0"/>
              <a:t>:  194 </a:t>
            </a:r>
            <a:r>
              <a:rPr lang="ru-RU" sz="2000" dirty="0"/>
              <a:t>письменности.</a:t>
            </a:r>
            <a:br>
              <a:rPr lang="en-US" sz="2000" dirty="0"/>
            </a:br>
            <a:r>
              <a:rPr lang="en" sz="2000" dirty="0"/>
              <a:t>ISO 15924 — </a:t>
            </a:r>
            <a:r>
              <a:rPr lang="ru-RU" sz="2000" dirty="0"/>
              <a:t>коды для обозначения письменности.</a:t>
            </a:r>
            <a:endParaRPr lang="en" sz="2000" dirty="0"/>
          </a:p>
          <a:p>
            <a:pPr marL="0" indent="0">
              <a:buNone/>
            </a:pPr>
            <a:endParaRPr lang="ru-RU" sz="200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7AE074B7-64AB-29B2-1B2D-B8B9C27E7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594433"/>
              </p:ext>
            </p:extLst>
          </p:nvPr>
        </p:nvGraphicFramePr>
        <p:xfrm>
          <a:off x="7301500" y="104977"/>
          <a:ext cx="454694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035">
                  <a:extLst>
                    <a:ext uri="{9D8B030D-6E8A-4147-A177-3AD203B41FA5}">
                      <a16:colId xmlns:a16="http://schemas.microsoft.com/office/drawing/2014/main" val="1631033781"/>
                    </a:ext>
                  </a:extLst>
                </a:gridCol>
                <a:gridCol w="2943617">
                  <a:extLst>
                    <a:ext uri="{9D8B030D-6E8A-4147-A177-3AD203B41FA5}">
                      <a16:colId xmlns:a16="http://schemas.microsoft.com/office/drawing/2014/main" val="1376599309"/>
                    </a:ext>
                  </a:extLst>
                </a:gridCol>
                <a:gridCol w="864295">
                  <a:extLst>
                    <a:ext uri="{9D8B030D-6E8A-4147-A177-3AD203B41FA5}">
                      <a16:colId xmlns:a16="http://schemas.microsoft.com/office/drawing/2014/main" val="2485559632"/>
                    </a:ext>
                  </a:extLst>
                </a:gridCol>
              </a:tblGrid>
              <a:tr h="249427">
                <a:tc>
                  <a:txBody>
                    <a:bodyPr/>
                    <a:lstStyle/>
                    <a:p>
                      <a:pPr algn="ctr" fontAlgn="b"/>
                      <a:r>
                        <a:rPr lang="en" dirty="0"/>
                        <a:t>Key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/>
                        <a:t>Name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dirty="0"/>
                        <a:t>Chars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65273324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Hani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dirty="0"/>
                        <a:t>Han (Hanzi Kanji Hanja)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94204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206933222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Hang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dirty="0"/>
                        <a:t>Hangul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11739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874083215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>
                          <a:highlight>
                            <a:srgbClr val="FFFF00"/>
                          </a:highlight>
                        </a:rPr>
                        <a:t>Zyyy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dirty="0">
                          <a:highlight>
                            <a:srgbClr val="FFFF00"/>
                          </a:highlight>
                        </a:rPr>
                        <a:t>Undetermined script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8087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186522026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Tang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Tangut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6914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583741761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Latn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Latin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1374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680126915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Arab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Arabic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1291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479254161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Xsux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Cuneiform Sumero-Akkadian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1234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3793125432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Yiii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Yi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1220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561145740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Egyp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Egyptian hieroglyphs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1080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3387876243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Cans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dirty="0"/>
                        <a:t>Canadian Aboriginal Syllabics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710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194047629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Sgnw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SignWriting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672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3228126317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Bamu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Bamum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657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455106025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Hluw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Anatolian Hieroglyphs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583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166660091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Zinh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Code for inherited script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573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407836816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Grek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Greek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518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4188091183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Ethi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Ethiopic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495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015971088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Kits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Khitan small script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471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2606842379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l" fontAlgn="b"/>
                      <a:r>
                        <a:rPr lang="en" noProof="1"/>
                        <a:t>Cyrl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/>
                        <a:t>Cyrillic</a:t>
                      </a:r>
                    </a:p>
                  </a:txBody>
                  <a:tcPr marL="72000" marR="7200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dirty="0"/>
                        <a:t>443</a:t>
                      </a:r>
                    </a:p>
                  </a:txBody>
                  <a:tcPr marL="72000" marR="72000" marT="0" marB="0" anchor="b"/>
                </a:tc>
                <a:extLst>
                  <a:ext uri="{0D108BD9-81ED-4DB2-BD59-A6C34878D82A}">
                    <a16:rowId xmlns:a16="http://schemas.microsoft.com/office/drawing/2014/main" val="1330517368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12EFF2-D8BC-3E66-7E33-3C45D47E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5" y="1827732"/>
            <a:ext cx="6292905" cy="47452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4D6006-2DC9-C300-A246-750EC9342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604" y="3695177"/>
            <a:ext cx="1630204" cy="1782086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3C2FA48D-C5FD-C307-A806-7E1CD050BBEB}"/>
              </a:ext>
            </a:extLst>
          </p:cNvPr>
          <p:cNvSpPr txBox="1">
            <a:spLocks/>
          </p:cNvSpPr>
          <p:nvPr/>
        </p:nvSpPr>
        <p:spPr>
          <a:xfrm>
            <a:off x="7301500" y="5416704"/>
            <a:ext cx="4890500" cy="14412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CJK —</a:t>
            </a:r>
            <a:r>
              <a:rPr lang="ru-RU" sz="1800" dirty="0"/>
              <a:t>собирательный термин для китайского, японского и корейского языков</a:t>
            </a:r>
          </a:p>
          <a:p>
            <a:pPr marL="180000" indent="-1800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CJKV — </a:t>
            </a:r>
            <a:r>
              <a:rPr lang="ru-RU" sz="1800" dirty="0"/>
              <a:t>плюс вьетнамский язык</a:t>
            </a:r>
          </a:p>
          <a:p>
            <a:pPr marL="180000" indent="-1800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Common script</a:t>
            </a:r>
            <a:r>
              <a:rPr lang="ru-RU" sz="1800" dirty="0"/>
              <a:t> —</a:t>
            </a:r>
            <a:r>
              <a:rPr lang="ru-RU" sz="1400" dirty="0"/>
              <a:t> общий для разных письменностей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8824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5D1F87F-2088-EAEF-F22E-BEEDA8723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6241"/>
              </p:ext>
            </p:extLst>
          </p:nvPr>
        </p:nvGraphicFramePr>
        <p:xfrm>
          <a:off x="190005" y="735785"/>
          <a:ext cx="11763905" cy="602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79">
                  <a:extLst>
                    <a:ext uri="{9D8B030D-6E8A-4147-A177-3AD203B41FA5}">
                      <a16:colId xmlns:a16="http://schemas.microsoft.com/office/drawing/2014/main" val="69149703"/>
                    </a:ext>
                  </a:extLst>
                </a:gridCol>
                <a:gridCol w="1850075">
                  <a:extLst>
                    <a:ext uri="{9D8B030D-6E8A-4147-A177-3AD203B41FA5}">
                      <a16:colId xmlns:a16="http://schemas.microsoft.com/office/drawing/2014/main" val="843522779"/>
                    </a:ext>
                  </a:extLst>
                </a:gridCol>
                <a:gridCol w="2655402">
                  <a:extLst>
                    <a:ext uri="{9D8B030D-6E8A-4147-A177-3AD203B41FA5}">
                      <a16:colId xmlns:a16="http://schemas.microsoft.com/office/drawing/2014/main" val="582182203"/>
                    </a:ext>
                  </a:extLst>
                </a:gridCol>
                <a:gridCol w="1042165">
                  <a:extLst>
                    <a:ext uri="{9D8B030D-6E8A-4147-A177-3AD203B41FA5}">
                      <a16:colId xmlns:a16="http://schemas.microsoft.com/office/drawing/2014/main" val="60389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1908381"/>
                    </a:ext>
                  </a:extLst>
                </a:gridCol>
                <a:gridCol w="1002331">
                  <a:extLst>
                    <a:ext uri="{9D8B030D-6E8A-4147-A177-3AD203B41FA5}">
                      <a16:colId xmlns:a16="http://schemas.microsoft.com/office/drawing/2014/main" val="153682786"/>
                    </a:ext>
                  </a:extLst>
                </a:gridCol>
                <a:gridCol w="2228161">
                  <a:extLst>
                    <a:ext uri="{9D8B030D-6E8A-4147-A177-3AD203B41FA5}">
                      <a16:colId xmlns:a16="http://schemas.microsoft.com/office/drawing/2014/main" val="3179162686"/>
                    </a:ext>
                  </a:extLst>
                </a:gridCol>
                <a:gridCol w="1118656">
                  <a:extLst>
                    <a:ext uri="{9D8B030D-6E8A-4147-A177-3AD203B41FA5}">
                      <a16:colId xmlns:a16="http://schemas.microsoft.com/office/drawing/2014/main" val="1522209712"/>
                    </a:ext>
                  </a:extLst>
                </a:gridCol>
                <a:gridCol w="1118656">
                  <a:extLst>
                    <a:ext uri="{9D8B030D-6E8A-4147-A177-3AD203B41FA5}">
                      <a16:colId xmlns:a16="http://schemas.microsoft.com/office/drawing/2014/main" val="2962452637"/>
                    </a:ext>
                  </a:extLst>
                </a:gridCol>
              </a:tblGrid>
              <a:tr h="625134">
                <a:tc>
                  <a:txBody>
                    <a:bodyPr/>
                    <a:lstStyle/>
                    <a:p>
                      <a:pPr algn="ctr"/>
                      <a:r>
                        <a:rPr lang="e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Кол-во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864354"/>
                  </a:ext>
                </a:extLst>
              </a:tr>
              <a:tr h="641308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Cc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Управляющие коды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65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Pc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Connector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10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16131330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Cf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Форматирование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161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Pd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Dash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25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451597756"/>
                  </a:ext>
                </a:extLst>
              </a:tr>
              <a:tr h="41053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Ll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Lowercase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Буква нижний регистр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2155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Close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73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35951700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Lm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Modifier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noProof="0" dirty="0"/>
                        <a:t>Символы-буквы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260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Final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10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1155537517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Other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Прочие буквы (</a:t>
                      </a:r>
                      <a:r>
                        <a:rPr lang="iu-Cans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ᙲ</a:t>
                      </a:r>
                      <a:r>
                        <a:rPr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㑺</a:t>
                      </a:r>
                      <a:r>
                        <a:rPr lang="ru-RU" dirty="0"/>
                        <a:t>)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127004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Initial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1709220981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Lt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Titlecase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Заглавный диграф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31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Other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593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4102581427"/>
                  </a:ext>
                </a:extLst>
              </a:tr>
              <a:tr h="41053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Lu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Uppercase Letter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Буква верхний регистр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1791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Ps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Open Punctuation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75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595028347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Mc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Spacing Mark</a:t>
                      </a:r>
                      <a:endParaRPr lang="ru-RU" dirty="0"/>
                    </a:p>
                  </a:txBody>
                  <a:tcPr marT="54000" marB="54000"/>
                </a:tc>
                <a:tc rowSpan="3"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Символ, предназначенный для сочетания с другим символом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443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Currency Symbol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62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3949430676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Enclosing Mark</a:t>
                      </a:r>
                      <a:endParaRPr lang="ru-RU" dirty="0"/>
                    </a:p>
                  </a:txBody>
                  <a:tcPr marT="54000" marB="54000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13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Sk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Modifier Symbol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123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234126174"/>
                  </a:ext>
                </a:extLst>
              </a:tr>
              <a:tr h="430351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Nonspacing Mark</a:t>
                      </a:r>
                      <a:endParaRPr lang="ru-RU" dirty="0"/>
                    </a:p>
                  </a:txBody>
                  <a:tcPr marT="54000" marB="54000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1839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Sm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Math Symbol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948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207027930"/>
                  </a:ext>
                </a:extLst>
              </a:tr>
              <a:tr h="41053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Decimal Number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Цифра от 0 до 9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650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Other Symbol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6431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169131294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Nl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Letter Number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Число–буква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236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Zl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Separator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2817191579"/>
                  </a:ext>
                </a:extLst>
              </a:tr>
              <a:tr h="373393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Other Number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Число не цифра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895</a:t>
                      </a:r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Zs</a:t>
                      </a:r>
                      <a:endParaRPr lang="ru-RU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Space Separator</a:t>
                      </a:r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 marT="54000" marB="54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17</a:t>
                      </a:r>
                    </a:p>
                  </a:txBody>
                  <a:tcPr marT="54000" marB="54000"/>
                </a:tc>
                <a:extLst>
                  <a:ext uri="{0D108BD9-81ED-4DB2-BD59-A6C34878D82A}">
                    <a16:rowId xmlns:a16="http://schemas.microsoft.com/office/drawing/2014/main" val="798691442"/>
                  </a:ext>
                </a:extLst>
              </a:tr>
            </a:tbl>
          </a:graphicData>
        </a:graphic>
      </p:graphicFrame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4123632-3147-A334-DD72-D3207C40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90" y="26110"/>
            <a:ext cx="10515600" cy="713398"/>
          </a:xfrm>
        </p:spPr>
        <p:txBody>
          <a:bodyPr>
            <a:normAutofit/>
          </a:bodyPr>
          <a:lstStyle/>
          <a:p>
            <a:r>
              <a:rPr lang="ru-RU" dirty="0"/>
              <a:t>Категории символов / </a:t>
            </a:r>
            <a:r>
              <a:rPr lang="en" dirty="0"/>
              <a:t>Character Categories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709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BF1E8-4229-F217-EB71-EF86457E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29" y="210888"/>
            <a:ext cx="7647151" cy="71339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ru-RU" sz="3600" dirty="0">
                <a:latin typeface="Consolas" panose="020B0609020204030204" pitchFamily="49" charset="0"/>
                <a:cs typeface="Consolas" panose="020B0609020204030204" pitchFamily="49" charset="0"/>
              </a:rPr>
              <a:t>с</a:t>
            </a:r>
            <a:r>
              <a:rPr lang="ru-RU" sz="3600" dirty="0"/>
              <a:t> </a:t>
            </a:r>
            <a:r>
              <a:rPr lang="ru-RU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600" dirty="0"/>
              <a:t> </a:t>
            </a:r>
            <a:r>
              <a:rPr lang="en-US" sz="3600" dirty="0"/>
              <a:t>Control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600" dirty="0"/>
              <a:t> </a:t>
            </a:r>
            <a:r>
              <a:rPr lang="ru-RU" sz="2800" dirty="0"/>
              <a:t>Управляющие символы (</a:t>
            </a:r>
            <a:r>
              <a:rPr lang="en-US" sz="2800" dirty="0"/>
              <a:t>65 </a:t>
            </a:r>
            <a:r>
              <a:rPr lang="ru-RU" sz="2800" dirty="0"/>
              <a:t>шт.)</a:t>
            </a:r>
            <a:endParaRPr lang="ru-RU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F4177-0B63-3082-894B-EC368286CFC4}"/>
              </a:ext>
            </a:extLst>
          </p:cNvPr>
          <p:cNvSpPr txBox="1"/>
          <p:nvPr/>
        </p:nvSpPr>
        <p:spPr>
          <a:xfrm>
            <a:off x="506778" y="924286"/>
            <a:ext cx="7105878" cy="181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Используются для управления интерпретацией или отображением текста, но сами эти символы не имеют визуального или пространственного представления.</a:t>
            </a:r>
          </a:p>
          <a:p>
            <a:pPr>
              <a:spcBef>
                <a:spcPts val="500"/>
              </a:spcBef>
            </a:pPr>
            <a:r>
              <a:rPr lang="ru-RU" dirty="0"/>
              <a:t>Например, нулевой символ (</a:t>
            </a:r>
            <a:r>
              <a:rPr lang="en" dirty="0"/>
              <a:t>U+0000 NULL) </a:t>
            </a:r>
            <a:r>
              <a:rPr lang="ru-RU" dirty="0"/>
              <a:t>используется в средах приложений </a:t>
            </a:r>
            <a:r>
              <a:rPr lang="en" dirty="0"/>
              <a:t>C-</a:t>
            </a:r>
            <a:r>
              <a:rPr lang="ru-RU" dirty="0"/>
              <a:t>программирования для обозначения конца строки символов.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E9A409-8594-766F-BFD4-BBC1E4A8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980" y="170063"/>
            <a:ext cx="3949020" cy="260770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356F161-D382-FAEB-5380-17D53AFA4FDE}"/>
              </a:ext>
            </a:extLst>
          </p:cNvPr>
          <p:cNvSpPr txBox="1">
            <a:spLocks/>
          </p:cNvSpPr>
          <p:nvPr/>
        </p:nvSpPr>
        <p:spPr>
          <a:xfrm>
            <a:off x="510450" y="2818590"/>
            <a:ext cx="10515600" cy="713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Cf</a:t>
            </a:r>
            <a:r>
              <a:rPr lang="ru-RU" sz="4000" dirty="0"/>
              <a:t> </a:t>
            </a:r>
            <a:r>
              <a:rPr lang="ru-RU" sz="4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4000" dirty="0"/>
              <a:t> </a:t>
            </a:r>
            <a:r>
              <a:rPr lang="en-US" sz="4000" dirty="0"/>
              <a:t>Format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4000" dirty="0"/>
              <a:t> </a:t>
            </a:r>
            <a:r>
              <a:rPr lang="ru-RU" sz="2800" dirty="0"/>
              <a:t>Символы форматирования (161 шт.)</a:t>
            </a:r>
            <a:endParaRPr lang="ru-RU" sz="40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EA7E63E9-E4DB-9DC2-55C2-85A023A2D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41" y="3671966"/>
            <a:ext cx="11049917" cy="2975146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" sz="1800" dirty="0"/>
              <a:t>Unicode Format Characters (Cf), </a:t>
            </a:r>
            <a:r>
              <a:rPr lang="ru-RU" sz="1800" dirty="0"/>
              <a:t>или символы форматирования </a:t>
            </a:r>
            <a:r>
              <a:rPr lang="en" sz="1800" dirty="0"/>
              <a:t>Unicode, — </a:t>
            </a:r>
            <a:r>
              <a:rPr lang="ru-RU" sz="1800" dirty="0"/>
              <a:t>это категория символов в стандарте </a:t>
            </a:r>
            <a:r>
              <a:rPr lang="en" sz="1800" dirty="0"/>
              <a:t>Unicode, </a:t>
            </a:r>
            <a:r>
              <a:rPr lang="ru-RU" sz="1800" dirty="0"/>
              <a:t>которые предназначены для изменения внешнего вида или интерпретации сопутствующих символов. Они не представляют собой печатаемые символы, но влияют на то, как печатаемые символы отображаются или воспринимаются.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1800" dirty="0"/>
              <a:t>Вот несколько примеров символов форматирования </a:t>
            </a:r>
            <a:r>
              <a:rPr lang="en" sz="1800" dirty="0"/>
              <a:t>Unicode: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U+00AD</a:t>
            </a:r>
            <a:r>
              <a:rPr lang="ru-RU" sz="1800" dirty="0"/>
              <a:t> </a:t>
            </a:r>
            <a:r>
              <a:rPr lang="en" sz="1800" dirty="0"/>
              <a:t>Soft Hyphen (SHY)</a:t>
            </a:r>
            <a:r>
              <a:rPr lang="ru-RU" sz="1800" dirty="0"/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U+2060 WORD JOINER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U+FEFF ZERO WIDTH NO-BREAK SPACE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" sz="1800" dirty="0"/>
              <a:t>U+200B ZERO WIDTH SPACE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16471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D79AA-7E67-F99E-4346-1E32FEC7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13" y="188854"/>
            <a:ext cx="10993916" cy="525683"/>
          </a:xfrm>
        </p:spPr>
        <p:txBody>
          <a:bodyPr>
            <a:normAutofit fontScale="90000"/>
          </a:bodyPr>
          <a:lstStyle/>
          <a:p>
            <a:r>
              <a:rPr lang="en-US" sz="4000" noProof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ru-RU" sz="4000" noProof="1"/>
              <a:t> </a:t>
            </a:r>
            <a:r>
              <a:rPr lang="ru-RU" sz="40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4000" noProof="1"/>
              <a:t> </a:t>
            </a:r>
            <a:r>
              <a:rPr lang="en" sz="4000" noProof="1"/>
              <a:t>Lowercase_Letter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600" dirty="0"/>
              <a:t> </a:t>
            </a:r>
            <a:r>
              <a:rPr lang="ru-RU" sz="3600" dirty="0"/>
              <a:t>Буква в нижнем регистре</a:t>
            </a:r>
            <a:r>
              <a:rPr lang="en-US" sz="3600" dirty="0"/>
              <a:t> (</a:t>
            </a:r>
            <a:r>
              <a:rPr lang="ru-RU" sz="3600" dirty="0"/>
              <a:t>2155 шт.</a:t>
            </a:r>
            <a:r>
              <a:rPr lang="en-US" sz="3600" dirty="0"/>
              <a:t>)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86E2F2-6B7C-CA1D-8EAC-75CBA512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19836"/>
            <a:ext cx="9231217" cy="1508306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627039" y="2425005"/>
            <a:ext cx="10993916" cy="5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noProof="1"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ru-RU" sz="4000" noProof="1"/>
              <a:t> </a:t>
            </a:r>
            <a:r>
              <a:rPr lang="ru-RU" sz="40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4000" noProof="1"/>
              <a:t> </a:t>
            </a:r>
            <a:r>
              <a:rPr lang="en" sz="4000" noProof="1"/>
              <a:t>Uppercase_Letter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600" dirty="0"/>
              <a:t> </a:t>
            </a:r>
            <a:r>
              <a:rPr lang="ru-RU" sz="3600" dirty="0"/>
              <a:t>Буква в верхнем регистре</a:t>
            </a:r>
            <a:r>
              <a:rPr lang="en-US" sz="3600" dirty="0"/>
              <a:t> (</a:t>
            </a:r>
            <a:r>
              <a:rPr lang="ru-RU" sz="3600" dirty="0"/>
              <a:t>1791 шт.</a:t>
            </a:r>
            <a:r>
              <a:rPr lang="en-US" sz="3600" dirty="0"/>
              <a:t>)</a:t>
            </a:r>
            <a:endParaRPr lang="ru-RU" sz="3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32F848-F8B4-1C0A-339D-911073686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2906620"/>
            <a:ext cx="9233055" cy="1722227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560F830-FA49-3E11-4D52-3B5FAE988404}"/>
              </a:ext>
            </a:extLst>
          </p:cNvPr>
          <p:cNvSpPr txBox="1">
            <a:spLocks/>
          </p:cNvSpPr>
          <p:nvPr/>
        </p:nvSpPr>
        <p:spPr>
          <a:xfrm>
            <a:off x="671107" y="4696803"/>
            <a:ext cx="10993916" cy="52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noProof="1">
                <a:latin typeface="Consolas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ru-RU" sz="6000" noProof="1"/>
              <a:t> </a:t>
            </a:r>
            <a:r>
              <a:rPr lang="ru-RU" sz="60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6000" noProof="1"/>
              <a:t> </a:t>
            </a:r>
            <a:r>
              <a:rPr lang="en" sz="6000" noProof="1"/>
              <a:t>Titlecase_Letter</a:t>
            </a:r>
            <a:r>
              <a:rPr lang="en-US" sz="5300" dirty="0"/>
              <a:t> </a:t>
            </a:r>
            <a:r>
              <a:rPr lang="en-US" sz="53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5300" dirty="0"/>
              <a:t> </a:t>
            </a:r>
            <a:r>
              <a:rPr lang="ru-RU" sz="3800" dirty="0"/>
              <a:t>диграф единым символом</a:t>
            </a:r>
            <a:r>
              <a:rPr lang="en-US" sz="3800" dirty="0"/>
              <a:t> </a:t>
            </a:r>
            <a:r>
              <a:rPr lang="ru-RU" sz="3800" dirty="0"/>
              <a:t>в начале слова</a:t>
            </a:r>
            <a:r>
              <a:rPr lang="en-US" sz="3800" dirty="0"/>
              <a:t> (31</a:t>
            </a:r>
            <a:r>
              <a:rPr lang="ru-RU" sz="3800" dirty="0"/>
              <a:t> шт.</a:t>
            </a:r>
            <a:r>
              <a:rPr lang="en-US" sz="3800" dirty="0"/>
              <a:t>)</a:t>
            </a:r>
            <a:endParaRPr lang="ru-RU" sz="3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7C6BD92-23FE-8A52-70DC-AA9B28000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151817"/>
            <a:ext cx="9231216" cy="17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F3B56-6170-A426-FB20-F7AEF039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BCDIC — </a:t>
            </a:r>
            <a:r>
              <a:rPr lang="en" dirty="0"/>
              <a:t>Binary Coded Decimal Interchange 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232D7B-5B2C-B65C-CD52-96B2248D4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1"/>
            <a:ext cx="10515600" cy="918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300" dirty="0"/>
              <a:t>Создана в </a:t>
            </a:r>
            <a:r>
              <a:rPr lang="en" sz="2300" dirty="0"/>
              <a:t>IBM </a:t>
            </a:r>
            <a:r>
              <a:rPr lang="ru-RU" sz="2300" dirty="0"/>
              <a:t>в 1928 году. Кодировка изначально адаптировалась для перфокарт</a:t>
            </a:r>
            <a:r>
              <a:rPr lang="en-US" sz="2300" dirty="0"/>
              <a:t>.</a:t>
            </a:r>
          </a:p>
          <a:p>
            <a:r>
              <a:rPr lang="en-US" sz="2300" dirty="0"/>
              <a:t>6-</a:t>
            </a:r>
            <a:r>
              <a:rPr lang="ru-RU" sz="2300" dirty="0"/>
              <a:t>битная кодировка.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4D27B1-B1AA-4AA9-9914-29324C642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t="2585" r="1658" b="3567"/>
          <a:stretch/>
        </p:blipFill>
        <p:spPr>
          <a:xfrm>
            <a:off x="6483291" y="4340646"/>
            <a:ext cx="5708709" cy="25173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EE22AB-F71A-4A55-C13E-CCEB8016A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3373"/>
            <a:ext cx="6934297" cy="24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6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D79AA-7E67-F99E-4346-1E32FEC7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244"/>
            <a:ext cx="10993916" cy="857748"/>
          </a:xfrm>
        </p:spPr>
        <p:txBody>
          <a:bodyPr>
            <a:normAutofit fontScale="90000"/>
          </a:bodyPr>
          <a:lstStyle/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ru-RU" sz="3600" noProof="1"/>
              <a:t> </a:t>
            </a:r>
            <a:r>
              <a:rPr lang="ru-RU" sz="36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600" noProof="1"/>
              <a:t> </a:t>
            </a:r>
            <a:r>
              <a:rPr lang="en" sz="3600" dirty="0"/>
              <a:t>Modifier Letter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600" dirty="0"/>
              <a:t> </a:t>
            </a:r>
            <a:r>
              <a:rPr lang="ru-RU" sz="3600" dirty="0"/>
              <a:t>специальный символ,</a:t>
            </a:r>
            <a:br>
              <a:rPr lang="ru-RU" sz="3600" dirty="0"/>
            </a:br>
            <a:r>
              <a:rPr lang="ru-RU" sz="2700" dirty="0"/>
              <a:t>который используется как буква</a:t>
            </a:r>
            <a:r>
              <a:rPr lang="en-US" sz="2700" dirty="0"/>
              <a:t> (</a:t>
            </a:r>
            <a:r>
              <a:rPr lang="ru-RU" sz="2700" dirty="0"/>
              <a:t>260 шт.</a:t>
            </a:r>
            <a:r>
              <a:rPr lang="en-US" sz="2700" dirty="0"/>
              <a:t>) — </a:t>
            </a:r>
            <a:r>
              <a:rPr lang="ru-RU" sz="2700" dirty="0"/>
              <a:t>для фонетических алфавитов</a:t>
            </a:r>
            <a:endParaRPr lang="ru-RU" sz="36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1450148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Lo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Other_Letter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200" dirty="0"/>
              <a:t> </a:t>
            </a:r>
            <a:r>
              <a:rPr lang="ru-RU" sz="3200" dirty="0"/>
              <a:t>буква или идеограмма,</a:t>
            </a:r>
            <a:br>
              <a:rPr lang="en-US" sz="4700" dirty="0"/>
            </a:br>
            <a:r>
              <a:rPr lang="ru-RU" sz="2000" dirty="0"/>
              <a:t>не имеющая строчных и прописных вариантов</a:t>
            </a:r>
            <a:r>
              <a:rPr lang="en-US" sz="2000" dirty="0"/>
              <a:t> (</a:t>
            </a:r>
            <a:r>
              <a:rPr lang="ru-RU" sz="2000" dirty="0"/>
              <a:t>127004 шт.</a:t>
            </a:r>
            <a:r>
              <a:rPr lang="en-US" sz="2000" dirty="0"/>
              <a:t>)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C30A7B-71BA-5402-24B8-9F87EFA1A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3739531"/>
            <a:ext cx="8543739" cy="13840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4985DF-F1C3-5CE7-EF6A-08D7456E0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2400716"/>
            <a:ext cx="8543738" cy="12129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092C0F8-E828-4387-8916-685B19F03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292877"/>
            <a:ext cx="8543738" cy="13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62022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Spacing_Combining_Mark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символ, предназначенный для сочетания с другим символом, занимающий дополнительное место</a:t>
            </a:r>
            <a:r>
              <a:rPr lang="en-US" sz="2400" dirty="0"/>
              <a:t> (443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DB2CC7-9CB0-88C5-CB8D-734CC8B6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876358"/>
            <a:ext cx="7772400" cy="1438738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2359819"/>
            <a:ext cx="10993916" cy="1042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Mn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Non_Spacing_Mark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непротяжённая метка, не занимая дополнительного места</a:t>
            </a:r>
            <a:r>
              <a:rPr lang="en-US" sz="2400" dirty="0"/>
              <a:t> </a:t>
            </a:r>
            <a:r>
              <a:rPr lang="ru-RU" sz="2400" dirty="0"/>
              <a:t>(например, ударения, умляуты и т.д.)</a:t>
            </a:r>
            <a:r>
              <a:rPr lang="en-US" sz="2400" dirty="0"/>
              <a:t> (</a:t>
            </a:r>
            <a:r>
              <a:rPr lang="ru-RU" sz="2400" dirty="0"/>
              <a:t>1839</a:t>
            </a:r>
            <a:r>
              <a:rPr lang="en-US" sz="2400" dirty="0"/>
              <a:t>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75A4D86-D6C9-2798-2C59-E31D8CFB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3408720"/>
            <a:ext cx="7772400" cy="1111493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595077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Me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Enclosing_Mark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символ, предназначенный для сочетания с другим символом, занимающий дополнительное место</a:t>
            </a:r>
            <a:r>
              <a:rPr lang="en-US" sz="2400" dirty="0"/>
              <a:t> (13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8BB5A22-A118-AF53-A19A-3CD98A993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421697"/>
            <a:ext cx="7772400" cy="14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29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62022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Decimal_Digit_Number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цифра от нуля до девяти в любой письменности</a:t>
            </a:r>
            <a:r>
              <a:rPr lang="en-US" sz="2400" dirty="0"/>
              <a:t> (650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2359820"/>
            <a:ext cx="10993916" cy="82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Nl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Letter_Number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число, которое выглядит как буква,</a:t>
            </a:r>
            <a:br>
              <a:rPr lang="en-US" sz="2400" dirty="0"/>
            </a:br>
            <a:r>
              <a:rPr lang="ru-RU" sz="2400" dirty="0"/>
              <a:t>например, римская цифра</a:t>
            </a:r>
            <a:r>
              <a:rPr lang="en-US" sz="2400" dirty="0"/>
              <a:t> (236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595077"/>
            <a:ext cx="11355638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Other_Number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надстрочная или подстрочная цифра,</a:t>
            </a:r>
            <a:br>
              <a:rPr lang="en-US" sz="2400" dirty="0"/>
            </a:br>
            <a:r>
              <a:rPr lang="ru-RU" sz="2400" dirty="0"/>
              <a:t>или число, не являющееся цифрой 0-9 </a:t>
            </a:r>
            <a:r>
              <a:rPr lang="en-US" sz="2400" dirty="0"/>
              <a:t>(895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23A631-BA7E-633E-4626-2216D3BC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919771"/>
            <a:ext cx="7772400" cy="127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7F1A03-AE8A-1099-8B01-29EF9C6EC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3185979"/>
            <a:ext cx="7772400" cy="12712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170DC3-77FD-420D-8972-31B131AAD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452826"/>
            <a:ext cx="7772400" cy="12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8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1381417"/>
            <a:ext cx="9993219" cy="5746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Open_Punctuation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любой вид открывающей скобки</a:t>
            </a:r>
            <a:r>
              <a:rPr lang="en-US" sz="2400" dirty="0"/>
              <a:t> (75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3558449"/>
            <a:ext cx="9838983" cy="592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Pe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Close_Punctuation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любой вид закрывающей скобки </a:t>
            </a:r>
            <a:r>
              <a:rPr lang="en-US" sz="2400" dirty="0"/>
              <a:t>(73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2FC073-CB46-08E7-AD6D-50301851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1956080"/>
            <a:ext cx="8306326" cy="1359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EBBE4-4126-5D21-E92D-74CEF641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4150634"/>
            <a:ext cx="8306326" cy="13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1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1381417"/>
            <a:ext cx="10731349" cy="5746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Pi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Initial_Punctuation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любой вид открывающей кавычки</a:t>
            </a:r>
            <a:r>
              <a:rPr lang="en-US" sz="2400" dirty="0"/>
              <a:t> (12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010141"/>
            <a:ext cx="10731349" cy="592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Pf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Final_Punctuation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любой вид закрывающей кавычки</a:t>
            </a:r>
            <a:r>
              <a:rPr lang="ru-RU" sz="2400" dirty="0"/>
              <a:t> </a:t>
            </a:r>
            <a:r>
              <a:rPr lang="en-US" sz="2400" dirty="0"/>
              <a:t>(10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2FC073-CB46-08E7-AD6D-50301851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1956080"/>
            <a:ext cx="9090900" cy="14884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EBBE4-4126-5D21-E92D-74CEF641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4602326"/>
            <a:ext cx="9090900" cy="149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50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62022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Connector_Punctuation</a:t>
            </a:r>
            <a:r>
              <a:rPr lang="en-US" sz="3200" noProof="1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символ пунктуации , который соединяет слова, такой как подчёркивание </a:t>
            </a:r>
            <a:r>
              <a:rPr lang="en-US" sz="2400" dirty="0"/>
              <a:t>(10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2359820"/>
            <a:ext cx="10993916" cy="684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Dash_Punctuation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любой вид дефиса или тире</a:t>
            </a:r>
            <a:r>
              <a:rPr lang="en-US" sz="2400" dirty="0"/>
              <a:t> (25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451856"/>
            <a:ext cx="11355638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Po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Other_Punctuation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400" dirty="0"/>
              <a:t>любой знак препинания,</a:t>
            </a:r>
            <a:br>
              <a:rPr lang="en-US" sz="2400" dirty="0"/>
            </a:br>
            <a:r>
              <a:rPr lang="ru-RU" sz="2400" dirty="0"/>
              <a:t>не относящийся к прошлым подкатегориям </a:t>
            </a:r>
            <a:r>
              <a:rPr lang="en-US" sz="2400" dirty="0"/>
              <a:t>(593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D24479-81FA-FDF9-D993-F0E63A40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2" y="880595"/>
            <a:ext cx="8220626" cy="15317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5FADB2-DDB5-1FA8-E674-6C4230AA8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2" y="3044045"/>
            <a:ext cx="8220626" cy="13516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557C67C-E55A-6ADA-AD4E-D89BFBCB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" y="5365732"/>
            <a:ext cx="8220626" cy="13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04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FEBEE02-D78F-6574-C368-EA96A3A11C54}"/>
              </a:ext>
            </a:extLst>
          </p:cNvPr>
          <p:cNvSpPr txBox="1">
            <a:spLocks/>
          </p:cNvSpPr>
          <p:nvPr/>
        </p:nvSpPr>
        <p:spPr>
          <a:xfrm>
            <a:off x="836362" y="62022"/>
            <a:ext cx="10993916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Currency_Symbol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любой символ валюты</a:t>
            </a:r>
            <a:r>
              <a:rPr lang="ru-RU" sz="2400" dirty="0"/>
              <a:t> </a:t>
            </a:r>
            <a:r>
              <a:rPr lang="en-US" sz="2400" dirty="0"/>
              <a:t>(62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C68611B-17AD-CEF3-457D-E46958277B84}"/>
              </a:ext>
            </a:extLst>
          </p:cNvPr>
          <p:cNvSpPr txBox="1">
            <a:spLocks/>
          </p:cNvSpPr>
          <p:nvPr/>
        </p:nvSpPr>
        <p:spPr>
          <a:xfrm>
            <a:off x="836362" y="2249650"/>
            <a:ext cx="10993916" cy="684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Sm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Math_Symbol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любой математический символ</a:t>
            </a:r>
            <a:r>
              <a:rPr lang="en-US" sz="2400" dirty="0"/>
              <a:t> (948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81C2711-44CD-95BF-4602-B839B068B275}"/>
              </a:ext>
            </a:extLst>
          </p:cNvPr>
          <p:cNvSpPr txBox="1">
            <a:spLocks/>
          </p:cNvSpPr>
          <p:nvPr/>
        </p:nvSpPr>
        <p:spPr>
          <a:xfrm>
            <a:off x="836362" y="4297618"/>
            <a:ext cx="11355638" cy="85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noProof="1">
                <a:latin typeface="Consolas" panose="020B0609020204030204" pitchFamily="49" charset="0"/>
                <a:cs typeface="Consolas" panose="020B0609020204030204" pitchFamily="49" charset="0"/>
              </a:rPr>
              <a:t>So</a:t>
            </a:r>
            <a:r>
              <a:rPr lang="ru-RU" sz="3200" noProof="1"/>
              <a:t> </a:t>
            </a:r>
            <a:r>
              <a:rPr lang="ru-RU" sz="3200" noProof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ru-RU" sz="3200" noProof="1"/>
              <a:t> </a:t>
            </a:r>
            <a:r>
              <a:rPr lang="en" sz="3200" noProof="1"/>
              <a:t>Other_Symbol</a:t>
            </a:r>
            <a:r>
              <a:rPr lang="en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ru-RU" sz="2800" dirty="0"/>
              <a:t>различные символы,</a:t>
            </a:r>
            <a:br>
              <a:rPr lang="en-US" sz="2800" dirty="0"/>
            </a:br>
            <a:r>
              <a:rPr lang="ru-RU" sz="2800" dirty="0"/>
              <a:t>не относящиеся к прошлым подкатегориям</a:t>
            </a:r>
            <a:r>
              <a:rPr lang="ru-RU" sz="2400" dirty="0"/>
              <a:t> </a:t>
            </a:r>
            <a:r>
              <a:rPr lang="en-US" sz="2400" dirty="0"/>
              <a:t>(6431 </a:t>
            </a:r>
            <a:r>
              <a:rPr lang="ru-RU" sz="2400" dirty="0"/>
              <a:t>шт.</a:t>
            </a:r>
            <a:r>
              <a:rPr lang="en-US" sz="2400" dirty="0"/>
              <a:t>)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5C2514-2593-EED2-4492-7A86DA037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1" y="718228"/>
            <a:ext cx="8245473" cy="11876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BEEB68-B726-9BEB-A2B5-C8F56F13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60" y="2791635"/>
            <a:ext cx="8264421" cy="13445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A3513B-63F1-5D8D-315C-2709ABCD1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0" y="5216773"/>
            <a:ext cx="8245474" cy="15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4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7D950-195E-38EA-6C02-45C5A773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713398"/>
          </a:xfrm>
        </p:spPr>
        <p:txBody>
          <a:bodyPr/>
          <a:lstStyle/>
          <a:p>
            <a:r>
              <a:rPr lang="ru-RU" dirty="0"/>
              <a:t>Интересные символы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C6D095-56DD-0E3F-4E10-9EBA015C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7507"/>
            <a:ext cx="10515600" cy="5545014"/>
          </a:xfrm>
        </p:spPr>
        <p:txBody>
          <a:bodyPr l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" sz="2000" b="1" dirty="0"/>
              <a:t>U+00A0 No-Break Space (NBSP)</a:t>
            </a:r>
            <a:r>
              <a:rPr lang="en" sz="2000" dirty="0"/>
              <a:t> — </a:t>
            </a:r>
            <a:r>
              <a:rPr lang="ru-RU" sz="2000" b="1" dirty="0"/>
              <a:t>Неразрывный пробел</a:t>
            </a:r>
            <a:br>
              <a:rPr lang="en-US" sz="2000" b="1" dirty="0"/>
            </a:br>
            <a:r>
              <a:rPr lang="ru-RU" sz="2000" dirty="0"/>
              <a:t>Заставляет соседние символы держаться вместе. В </a:t>
            </a:r>
            <a:r>
              <a:rPr lang="en" sz="2000" dirty="0"/>
              <a:t>HTML</a:t>
            </a:r>
            <a:r>
              <a:rPr lang="ru-RU" sz="2000" dirty="0"/>
              <a:t>: 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nbsp;</a:t>
            </a:r>
            <a:endParaRPr lang="en" sz="2000" b="1" dirty="0"/>
          </a:p>
          <a:p>
            <a:pPr>
              <a:lnSpc>
                <a:spcPct val="100000"/>
              </a:lnSpc>
            </a:pPr>
            <a:r>
              <a:rPr lang="en" sz="2000" b="1" dirty="0"/>
              <a:t>U+FEFF Zero Width No-Break Space</a:t>
            </a:r>
            <a:r>
              <a:rPr lang="ru-RU" sz="2000" b="1" dirty="0"/>
              <a:t> </a:t>
            </a:r>
            <a:r>
              <a:rPr lang="en" sz="2000" dirty="0"/>
              <a:t>(</a:t>
            </a:r>
            <a:r>
              <a:rPr lang="ru-RU" sz="2000" dirty="0"/>
              <a:t>также известен как </a:t>
            </a:r>
            <a:r>
              <a:rPr lang="en" sz="2000" dirty="0"/>
              <a:t>Byte Order Mark, BOM): </a:t>
            </a:r>
            <a:r>
              <a:rPr lang="ru-RU" sz="2000" dirty="0"/>
              <a:t>в начале текстового потока этот символ используется для обозначения порядка байтов, но в других контекстах он может использоваться как </a:t>
            </a:r>
            <a:r>
              <a:rPr lang="ru-RU" sz="2000" u="sng" dirty="0"/>
              <a:t>неразрывный пробел нулевой ширины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U+00AD</a:t>
            </a:r>
            <a:r>
              <a:rPr lang="ru-RU" sz="2000" b="1" dirty="0"/>
              <a:t> </a:t>
            </a:r>
            <a:r>
              <a:rPr lang="en" sz="2000" b="1" dirty="0"/>
              <a:t>Soft Hyphen (SHY)</a:t>
            </a:r>
            <a:r>
              <a:rPr lang="ru-RU" sz="2000" dirty="0"/>
              <a:t> — Мягкий дефис (</a:t>
            </a:r>
            <a:r>
              <a:rPr lang="en" sz="2000" dirty="0"/>
              <a:t>HTML: 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shy;</a:t>
            </a:r>
            <a:r>
              <a:rPr lang="en" sz="2000" dirty="0"/>
              <a:t>)</a:t>
            </a:r>
            <a:br>
              <a:rPr lang="ru-RU" sz="2000" dirty="0"/>
            </a:br>
            <a:r>
              <a:rPr lang="ru-RU" sz="2000" dirty="0"/>
              <a:t>Нужен для</a:t>
            </a:r>
            <a:r>
              <a:rPr lang="en-US" sz="2000" dirty="0"/>
              <a:t> </a:t>
            </a:r>
            <a:r>
              <a:rPr lang="ru-RU" sz="2000" dirty="0"/>
              <a:t>разбиения</a:t>
            </a:r>
            <a:r>
              <a:rPr lang="en-US" sz="2000" dirty="0"/>
              <a:t> </a:t>
            </a:r>
            <a:r>
              <a:rPr lang="ru-RU" sz="2000" dirty="0"/>
              <a:t>слов на строки путем вставки видимых дефисов, если они попадают в конец строки, но остаются невидимыми внутри строки.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U+2060 Word Joiner</a:t>
            </a:r>
            <a:r>
              <a:rPr lang="ru-RU" sz="2000" dirty="0"/>
              <a:t> — используется для предотвращения разделения слов при переносе строки.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U+200B Zero Width Space</a:t>
            </a:r>
            <a:r>
              <a:rPr lang="en" sz="2000" dirty="0"/>
              <a:t>: </a:t>
            </a:r>
            <a:r>
              <a:rPr lang="ru-RU" sz="2000" dirty="0"/>
              <a:t>этот символ можно использовать для указания места переноса строки без вставки видимого пробела.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U+200D </a:t>
            </a:r>
            <a:r>
              <a:rPr lang="en-US" sz="2000" b="1" dirty="0"/>
              <a:t>Zero Width Joiner</a:t>
            </a:r>
            <a:br>
              <a:rPr lang="en-US" sz="2000" b="1" dirty="0"/>
            </a:b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Заставляет соединяться соседние символы (например, арабские символы или поддерживаемые эмодзи). Можно использовать для последовательно скомбинированных эмодзи.</a:t>
            </a:r>
            <a:endParaRPr lang="en-US" sz="2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AC65A7-3C05-C152-F3C3-A70DBDB58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22" r="8089" b="23347"/>
          <a:stretch/>
        </p:blipFill>
        <p:spPr>
          <a:xfrm>
            <a:off x="9575310" y="110168"/>
            <a:ext cx="2526828" cy="16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E6911-B89F-D3CF-6CFB-DDA845F6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03036"/>
            <a:ext cx="10515600" cy="713398"/>
          </a:xfrm>
        </p:spPr>
        <p:txBody>
          <a:bodyPr>
            <a:normAutofit/>
          </a:bodyPr>
          <a:lstStyle/>
          <a:p>
            <a:r>
              <a:rPr lang="ru-RU" dirty="0"/>
              <a:t>Пример описания </a:t>
            </a:r>
            <a:r>
              <a:rPr lang="en-US" dirty="0"/>
              <a:t>code point </a:t>
            </a:r>
            <a:r>
              <a:rPr lang="en" dirty="0"/>
              <a:t>“®” (U+00AE)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1FDEE1D-B5FE-A477-B72A-8302BE6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707812"/>
              </p:ext>
            </p:extLst>
          </p:nvPr>
        </p:nvGraphicFramePr>
        <p:xfrm>
          <a:off x="826265" y="1138888"/>
          <a:ext cx="10645299" cy="5452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7729">
                  <a:extLst>
                    <a:ext uri="{9D8B030D-6E8A-4147-A177-3AD203B41FA5}">
                      <a16:colId xmlns:a16="http://schemas.microsoft.com/office/drawing/2014/main" val="3680207892"/>
                    </a:ext>
                  </a:extLst>
                </a:gridCol>
                <a:gridCol w="7327570">
                  <a:extLst>
                    <a:ext uri="{9D8B030D-6E8A-4147-A177-3AD203B41FA5}">
                      <a16:colId xmlns:a16="http://schemas.microsoft.com/office/drawing/2014/main" val="4037023335"/>
                    </a:ext>
                  </a:extLst>
                </a:gridCol>
              </a:tblGrid>
              <a:tr h="419453">
                <a:tc>
                  <a:txBody>
                    <a:bodyPr/>
                    <a:lstStyle/>
                    <a:p>
                      <a:r>
                        <a:rPr lang="ru-RU" dirty="0"/>
                        <a:t>Свойство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021712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r>
                        <a:rPr lang="en-US" sz="2000" dirty="0"/>
                        <a:t>Codepoint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U+00AE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36110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 Version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</a:rPr>
                        <a:t>1.1 (June 1993)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804203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  <a:hlinkClick r:id="rId2"/>
                        </a:rPr>
                        <a:t>Basic Multilingual Plane, U+0000 - U+FFFF</a:t>
                      </a:r>
                      <a:endParaRPr lang="en" sz="20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933676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Latin-1 Supplement, U+0080 - U+00FF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77547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  <a:hlinkClick r:id="rId4"/>
                        </a:rPr>
                        <a:t>Code for undetermined script</a:t>
                      </a:r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</a:rPr>
                        <a:t> </a:t>
                      </a:r>
                      <a:r>
                        <a:rPr lang="en" sz="2000" b="0" i="0" kern="1200" noProof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(Zyyy)</a:t>
                      </a:r>
                      <a:endParaRPr lang="en" sz="20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44972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  <a:hlinkClick r:id="rId5"/>
                        </a:rPr>
                        <a:t>Other Symbol</a:t>
                      </a:r>
                      <a:r>
                        <a:rPr lang="en" sz="2000" dirty="0">
                          <a:effectLst/>
                        </a:rPr>
                        <a:t> (So)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04498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Bidirectional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u="none" strike="noStrike" dirty="0">
                          <a:solidFill>
                            <a:srgbClr val="DF000F"/>
                          </a:solidFill>
                          <a:effectLst/>
                          <a:hlinkClick r:id="rId6"/>
                        </a:rPr>
                        <a:t>Other Neutral</a:t>
                      </a:r>
                      <a:r>
                        <a:rPr lang="en" sz="2000" dirty="0">
                          <a:effectLst/>
                        </a:rPr>
                        <a:t> (ON)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34817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Character is Mirrored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640716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HTML 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buFont typeface="Arial" panose="020B0604020202020204" pitchFamily="34" charset="0"/>
                        <a:buNone/>
                      </a:pPr>
                      <a:r>
                        <a:rPr lang="en" sz="2000" noProof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&amp;#174; &amp;#xAE; </a:t>
                      </a:r>
                      <a:r>
                        <a:rPr lang="en" sz="2000" noProof="1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&amp;reg;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13977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 dirty="0">
                          <a:effectLst/>
                        </a:rPr>
                        <a:t>UTF-8 Encoding: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0xC2 0xAE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507110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>
                          <a:effectLst/>
                        </a:rPr>
                        <a:t>UTF-16 Encoding: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0x00AE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77014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fontAlgn="t"/>
                      <a:r>
                        <a:rPr lang="en" sz="2000" b="0">
                          <a:effectLst/>
                        </a:rPr>
                        <a:t>UTF-32 Encoding: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" sz="2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0x000000AE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6674"/>
                  </a:ext>
                </a:extLst>
              </a:tr>
            </a:tbl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4ECEF334-F02C-6000-A0A7-1E3F9291B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8424" y="229348"/>
            <a:ext cx="1093519" cy="17971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3800" dirty="0">
                <a:solidFill>
                  <a:srgbClr val="C00000"/>
                </a:solidFill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181479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C15CEF5-4F45-9EA7-0CB5-7F3EDDDFF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824109"/>
              </p:ext>
            </p:extLst>
          </p:nvPr>
        </p:nvGraphicFramePr>
        <p:xfrm>
          <a:off x="568177" y="687256"/>
          <a:ext cx="3612876" cy="6114306"/>
        </p:xfrm>
        <a:graphic>
          <a:graphicData uri="http://schemas.openxmlformats.org/drawingml/2006/table">
            <a:tbl>
              <a:tblPr/>
              <a:tblGrid>
                <a:gridCol w="1806438">
                  <a:extLst>
                    <a:ext uri="{9D8B030D-6E8A-4147-A177-3AD203B41FA5}">
                      <a16:colId xmlns:a16="http://schemas.microsoft.com/office/drawing/2014/main" val="15345953"/>
                    </a:ext>
                  </a:extLst>
                </a:gridCol>
                <a:gridCol w="1806438">
                  <a:extLst>
                    <a:ext uri="{9D8B030D-6E8A-4147-A177-3AD203B41FA5}">
                      <a16:colId xmlns:a16="http://schemas.microsoft.com/office/drawing/2014/main" val="1181332662"/>
                    </a:ext>
                  </a:extLst>
                </a:gridCol>
              </a:tblGrid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Property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</a:rPr>
                        <a:t>Value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725275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Age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  <a:hlinkClick r:id="rId2"/>
                        </a:rPr>
                        <a:t>1.1 (1993)</a:t>
                      </a:r>
                      <a:endParaRPr lang="ru-RU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4674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Unicode Name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3"/>
                        </a:rPr>
                        <a:t>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36700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Unicode 1 Name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2275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Block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4"/>
                        </a:rPr>
                        <a:t>Specials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551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General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5"/>
                        </a:rPr>
                        <a:t>Other Symbol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65936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Script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6"/>
                        </a:rPr>
                        <a:t>Common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57426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Bidirectional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7"/>
                        </a:rPr>
                        <a:t>Other Neutral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46500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Combining Class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8"/>
                        </a:rPr>
                        <a:t>Not Reordered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244858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Decomposition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noProof="1">
                          <a:effectLst/>
                          <a:hlinkClick r:id="rId9"/>
                        </a:rPr>
                        <a:t>None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388283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Decomposition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64579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Lowercase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564175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Simple Lowercase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08158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Lowercase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64530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Uppercase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472388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Simple Uppercase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309479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Uppercase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72101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Simple Titlecase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26164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Titlecase Mapping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86570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Case Folding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noProof="1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noProof="1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805588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ASCII Hex Digit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3267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Alphabetic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668014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Bidi Control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427990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Bidi Mirrored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7941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Composition Exclusion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22373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Case Ignorable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959932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Casefolded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991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Casemapped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8860"/>
                  </a:ext>
                </a:extLst>
              </a:tr>
              <a:tr h="326943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NFKC Casefolded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7961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Lowercased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073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Titlecased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25310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Changes When Uppercased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93477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Cased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643076"/>
                  </a:ext>
                </a:extLst>
              </a:tr>
              <a:tr h="175122">
                <a:tc>
                  <a:txBody>
                    <a:bodyPr/>
                    <a:lstStyle/>
                    <a:p>
                      <a:pPr algn="r"/>
                      <a:r>
                        <a:rPr lang="en" sz="1100" b="0" noProof="1">
                          <a:effectLst/>
                        </a:rPr>
                        <a:t>Full Composition Exclusion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noProof="1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04468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B5047C7-B60C-84DC-CB0F-17AC412D7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15267"/>
              </p:ext>
            </p:extLst>
          </p:nvPr>
        </p:nvGraphicFramePr>
        <p:xfrm>
          <a:off x="5256013" y="445967"/>
          <a:ext cx="3177690" cy="6370320"/>
        </p:xfrm>
        <a:graphic>
          <a:graphicData uri="http://schemas.openxmlformats.org/drawingml/2006/table">
            <a:tbl>
              <a:tblPr/>
              <a:tblGrid>
                <a:gridCol w="1528505">
                  <a:extLst>
                    <a:ext uri="{9D8B030D-6E8A-4147-A177-3AD203B41FA5}">
                      <a16:colId xmlns:a16="http://schemas.microsoft.com/office/drawing/2014/main" val="692253651"/>
                    </a:ext>
                  </a:extLst>
                </a:gridCol>
                <a:gridCol w="1649185">
                  <a:extLst>
                    <a:ext uri="{9D8B030D-6E8A-4147-A177-3AD203B41FA5}">
                      <a16:colId xmlns:a16="http://schemas.microsoft.com/office/drawing/2014/main" val="3532996561"/>
                    </a:ext>
                  </a:extLst>
                </a:gridCol>
              </a:tblGrid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Default Ignorable Code Point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84671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Dash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99531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Deprecated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94413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Diacritic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9239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Emoji Modifier Base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2607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Emoji Component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53851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Emoji Modifier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145775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Emoji Presentation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395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Emoji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19432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Extender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0947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Extended Pictographic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92814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FC NFKC Closure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dirty="0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595196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Grapheme Cluster Break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1"/>
                        </a:rPr>
                        <a:t>Any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52157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Grapheme Base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2229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Grapheme Extend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79720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Grapheme Link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622330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Hex Digit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18265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Hyphen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0378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 Continue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22990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 Start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514939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IDS Binary Operator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6221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IDS Trinary Operator and 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56957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Ideographic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609836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Indic Mantra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961690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Indic Positional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2"/>
                        </a:rPr>
                        <a:t>NA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9285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Indic Syllabic Category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3"/>
                        </a:rPr>
                        <a:t>Other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476983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Jamo Short Name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10306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Join Control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3611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Logical Order Exception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59570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Math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813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Noncharacter Code Point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452809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 dirty="0">
                          <a:effectLst/>
                        </a:rPr>
                        <a:t>NFC Quick Check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4"/>
                        </a:rPr>
                        <a:t>Yes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52122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NFD Quick Check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5"/>
                        </a:rPr>
                        <a:t>Yes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050655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NFKC Casefold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u="none" strike="noStrike" dirty="0">
                          <a:effectLst/>
                          <a:hlinkClick r:id="rId10"/>
                        </a:rPr>
                        <a:t> Replacement Character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88548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NFKC Quick Check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6"/>
                        </a:rPr>
                        <a:t>Yes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593794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NFKD Quick Check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hlinkClick r:id="rId17"/>
                        </a:rPr>
                        <a:t>Yes</a:t>
                      </a:r>
                      <a:endParaRPr lang="en" sz="110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89545"/>
                  </a:ext>
                </a:extLst>
              </a:tr>
              <a:tr h="162321">
                <a:tc>
                  <a:txBody>
                    <a:bodyPr/>
                    <a:lstStyle/>
                    <a:p>
                      <a:pPr algn="r"/>
                      <a:r>
                        <a:rPr lang="en" sz="1100" b="0">
                          <a:effectLst/>
                        </a:rPr>
                        <a:t>Other Alphabetic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330055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AD86AF8-8EEF-08B7-B287-F426F5F5C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84710"/>
              </p:ext>
            </p:extLst>
          </p:nvPr>
        </p:nvGraphicFramePr>
        <p:xfrm>
          <a:off x="8564332" y="24490"/>
          <a:ext cx="3505200" cy="6791797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8611056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4645302"/>
                    </a:ext>
                  </a:extLst>
                </a:gridCol>
              </a:tblGrid>
              <a:tr h="305297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Other Default Ignorable Code Point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17459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Other Grapheme Extend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78941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Other ID Continue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107216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Other ID Start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66590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Other Lowercase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31504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Other Math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8690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Other Uppercase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98074"/>
                  </a:ext>
                </a:extLst>
              </a:tr>
              <a:tr h="305297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Prepended Concatenation Mark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294312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Pattern Syntax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88639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Pattern White Space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653324"/>
                  </a:ext>
                </a:extLst>
              </a:tr>
              <a:tr h="207620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Quotation Mark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1575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Regional Indicator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93513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Radical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18977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Sentence Break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18"/>
                        </a:rPr>
                        <a:t>Other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63581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Soft Dotted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83559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Sentence Terminal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677247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Terminal Punctuation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52118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Unified Ideograph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145462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Variation Selector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639767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Word Break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19"/>
                        </a:rPr>
                        <a:t>Other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7760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White Space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275903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XID Continue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9428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XID Start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3708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Expands On NFC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979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Expands On NFD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10705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Expands On NFKC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45138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Expands On NFKD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✘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865007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Bidi Paired Bracket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u="none" strike="noStrike" dirty="0">
                          <a:effectLst/>
                          <a:hlinkClick r:id="rId10"/>
                        </a:rPr>
                        <a:t> Replacement Character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61367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Bidi Paired Bracket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0"/>
                        </a:rPr>
                        <a:t>None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0298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East Asian Width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1"/>
                        </a:rPr>
                        <a:t>Ambiguous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34370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Hangul Syllable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2"/>
                        </a:rPr>
                        <a:t>Not Applicable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1641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ISO 10646 Comment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30" b="0" dirty="0">
                          <a:effectLst/>
                        </a:rPr>
                        <a:t>—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53952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Joining Group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3"/>
                        </a:rPr>
                        <a:t>No_Joining_Group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4810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Joining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4"/>
                        </a:rPr>
                        <a:t>Non Joining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963940"/>
                  </a:ext>
                </a:extLst>
              </a:tr>
              <a:tr h="305297">
                <a:tc>
                  <a:txBody>
                    <a:bodyPr/>
                    <a:lstStyle/>
                    <a:p>
                      <a:pPr algn="r"/>
                      <a:r>
                        <a:rPr lang="en" sz="1030" b="0">
                          <a:effectLst/>
                        </a:rPr>
                        <a:t>Line Break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5"/>
                        </a:rPr>
                        <a:t>Ambiguous (Alphabetic or Ideographic)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79699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Numeric Type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6"/>
                        </a:rPr>
                        <a:t>None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853994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Numeric Value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7"/>
                        </a:rPr>
                        <a:t>not a number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15475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Simple Case Folding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u="none" strike="noStrike" dirty="0">
                          <a:effectLst/>
                          <a:hlinkClick r:id="rId10"/>
                        </a:rPr>
                        <a:t> Replacement Character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812410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Script Extension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19688"/>
                  </a:ext>
                </a:extLst>
              </a:tr>
              <a:tr h="152648">
                <a:tc>
                  <a:txBody>
                    <a:bodyPr/>
                    <a:lstStyle/>
                    <a:p>
                      <a:pPr algn="r"/>
                      <a:r>
                        <a:rPr lang="en" sz="1030" b="0" dirty="0">
                          <a:effectLst/>
                        </a:rPr>
                        <a:t>Vertical Orientation</a:t>
                      </a: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30" b="0" dirty="0">
                          <a:effectLst/>
                          <a:hlinkClick r:id="rId28"/>
                        </a:rPr>
                        <a:t>U</a:t>
                      </a:r>
                      <a:endParaRPr lang="en" sz="1030" b="0" dirty="0">
                        <a:effectLst/>
                      </a:endParaRPr>
                    </a:p>
                  </a:txBody>
                  <a:tcPr marL="12171" marR="1217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45784"/>
                  </a:ext>
                </a:extLst>
              </a:tr>
            </a:tbl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74623-BE83-4641-05C9-50E05F5F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-26142"/>
            <a:ext cx="10515600" cy="713398"/>
          </a:xfrm>
        </p:spPr>
        <p:txBody>
          <a:bodyPr/>
          <a:lstStyle/>
          <a:p>
            <a:r>
              <a:rPr lang="ru-RU" dirty="0"/>
              <a:t>Пример описания </a:t>
            </a:r>
            <a:r>
              <a:rPr lang="en-US" dirty="0"/>
              <a:t>Code Point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67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D08CC39-8C43-602C-5E78-430E8511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38" y="173454"/>
            <a:ext cx="10515600" cy="598086"/>
          </a:xfrm>
        </p:spPr>
        <p:txBody>
          <a:bodyPr>
            <a:normAutofit fontScale="90000"/>
          </a:bodyPr>
          <a:lstStyle/>
          <a:p>
            <a:r>
              <a:rPr lang="en-US" dirty="0"/>
              <a:t>ASCII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4DF400-E3FC-A88C-9856-83AF43324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38" y="771540"/>
            <a:ext cx="10779370" cy="33432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ASCII (American Standard Code for Information Interchange) — </a:t>
            </a:r>
            <a:r>
              <a:rPr lang="ru-RU" sz="2000" dirty="0"/>
              <a:t>стандарт кодирования символов (знаков латинского алфавита, цифр, некоторых специальных знаков) и управляющих последовательностей, принятый в 1963</a:t>
            </a:r>
            <a:r>
              <a:rPr lang="en-US" sz="2000" dirty="0"/>
              <a:t> (</a:t>
            </a:r>
            <a:r>
              <a:rPr lang="ru-RU" sz="2000" dirty="0"/>
              <a:t>1967</a:t>
            </a:r>
            <a:r>
              <a:rPr lang="en-US" sz="2000" dirty="0"/>
              <a:t>)</a:t>
            </a:r>
            <a:r>
              <a:rPr lang="ru-RU" sz="2000" dirty="0"/>
              <a:t> году Американской ассоциацией стандартов </a:t>
            </a:r>
            <a:r>
              <a:rPr lang="en-US" sz="2000" dirty="0"/>
              <a:t>(ANSI)</a:t>
            </a:r>
            <a:r>
              <a:rPr lang="ru-RU" sz="2000" dirty="0"/>
              <a:t>.</a:t>
            </a:r>
            <a:endParaRPr lang="en-US" sz="2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Таблица </a:t>
            </a:r>
            <a:r>
              <a:rPr lang="en" sz="2000" dirty="0"/>
              <a:t>ASCII </a:t>
            </a:r>
            <a:r>
              <a:rPr lang="ru-RU" sz="2000" dirty="0"/>
              <a:t>определяет коды для символов:</a:t>
            </a:r>
            <a:endParaRPr lang="en-US" sz="2000" dirty="0"/>
          </a:p>
          <a:p>
            <a:pPr marL="180000" indent="-18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управляющие символы (33)</a:t>
            </a:r>
            <a:r>
              <a:rPr lang="en-US" sz="2000" dirty="0"/>
              <a:t>;</a:t>
            </a:r>
          </a:p>
          <a:p>
            <a:pPr marL="180000" indent="-1800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десятичные цифры</a:t>
            </a:r>
            <a:r>
              <a:rPr lang="en-US" sz="2000" dirty="0"/>
              <a:t> (</a:t>
            </a:r>
            <a:r>
              <a:rPr lang="ru-RU" sz="2000" dirty="0"/>
              <a:t>10</a:t>
            </a:r>
            <a:r>
              <a:rPr lang="en-US" sz="2000" dirty="0"/>
              <a:t>);</a:t>
            </a:r>
            <a:endParaRPr lang="ru-RU" sz="2000" dirty="0"/>
          </a:p>
          <a:p>
            <a:pPr marL="180000" indent="-1800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латинский алфавит (26</a:t>
            </a:r>
            <a:r>
              <a:rPr lang="en-US" sz="2000" dirty="0"/>
              <a:t>*2</a:t>
            </a:r>
            <a:r>
              <a:rPr lang="ru-RU" sz="2000" dirty="0"/>
              <a:t>)</a:t>
            </a:r>
            <a:r>
              <a:rPr lang="en-US" sz="2000" dirty="0"/>
              <a:t>;</a:t>
            </a:r>
            <a:endParaRPr lang="ru-RU" sz="2000" dirty="0"/>
          </a:p>
          <a:p>
            <a:pPr marL="180000" indent="-18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специальные символы (33): </a:t>
            </a:r>
            <a:r>
              <a:rPr lang="ru-RU" sz="1800" dirty="0"/>
              <a:t>знаки препинания</a:t>
            </a:r>
            <a:r>
              <a:rPr lang="en-US" sz="1800" dirty="0"/>
              <a:t>,</a:t>
            </a:r>
            <a:br>
              <a:rPr lang="ru-RU" sz="1800" dirty="0"/>
            </a:br>
            <a:r>
              <a:rPr lang="ru-RU" sz="1800" dirty="0"/>
              <a:t>финансовые и биржевые операции</a:t>
            </a:r>
            <a:r>
              <a:rPr lang="en-US" sz="1800" dirty="0"/>
              <a:t>, </a:t>
            </a:r>
            <a:r>
              <a:rPr lang="ru-RU" sz="1800" dirty="0"/>
              <a:t>скобки</a:t>
            </a:r>
            <a:r>
              <a:rPr lang="en-US" sz="1800" dirty="0"/>
              <a:t>, </a:t>
            </a:r>
            <a:r>
              <a:rPr lang="ru-RU" sz="1800" dirty="0"/>
              <a:t>математические символы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CDD568-4BA3-E4FC-DB1F-ED97F2226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769" y="3807475"/>
            <a:ext cx="7772400" cy="3073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ABF755-C54C-A2BA-3A8F-03C0C20A8DFB}"/>
              </a:ext>
            </a:extLst>
          </p:cNvPr>
          <p:cNvSpPr txBox="1"/>
          <p:nvPr/>
        </p:nvSpPr>
        <p:spPr>
          <a:xfrm>
            <a:off x="8282354" y="3115789"/>
            <a:ext cx="3645877" cy="3662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Наложение символов:</a:t>
            </a:r>
            <a:br>
              <a:rPr lang="ru-RU" dirty="0"/>
            </a:br>
            <a:r>
              <a:rPr lang="ru-RU" dirty="0"/>
              <a:t>С помощью символа </a:t>
            </a:r>
            <a:r>
              <a:rPr lang="en" dirty="0"/>
              <a:t>Backspace (BS)</a:t>
            </a:r>
            <a:r>
              <a:rPr lang="ru-RU" dirty="0"/>
              <a:t> на принтере можно печатать один символ поверх другого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⌫ ' → á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⌫ ` → à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⌫ ^ → â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 ⌫ / → ø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⌫ , → ç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 ⌫ ~ → ñ</a:t>
            </a: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⌫</a:t>
            </a:r>
            <a:r>
              <a:rPr lang="en" sz="20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 → </a:t>
            </a:r>
            <a:r>
              <a:rPr lang="en" sz="20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" sz="2000" b="0" i="0" dirty="0">
              <a:solidFill>
                <a:srgbClr val="2021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" sz="2000" b="0" i="0" noProof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⌫</a:t>
            </a:r>
            <a:r>
              <a:rPr lang="en" sz="2000" b="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_ → </a:t>
            </a:r>
            <a:r>
              <a:rPr lang="en" sz="2000" b="0" i="0" u="sng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" sz="2000" b="0" i="0" dirty="0">
              <a:solidFill>
                <a:srgbClr val="2021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50230-12FA-9C79-EFA0-10B7B1ABB690}"/>
              </a:ext>
            </a:extLst>
          </p:cNvPr>
          <p:cNvSpPr txBox="1"/>
          <p:nvPr/>
        </p:nvSpPr>
        <p:spPr>
          <a:xfrm>
            <a:off x="8282354" y="2286000"/>
            <a:ext cx="364587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До </a:t>
            </a:r>
            <a:r>
              <a:rPr lang="en-US" dirty="0"/>
              <a:t>ASCII — </a:t>
            </a:r>
            <a:r>
              <a:rPr lang="ru-RU" dirty="0"/>
              <a:t>стандарты </a:t>
            </a:r>
            <a:r>
              <a:rPr lang="en" dirty="0"/>
              <a:t>BCDIC</a:t>
            </a:r>
            <a:r>
              <a:rPr lang="ru-RU" dirty="0"/>
              <a:t> (6 </a:t>
            </a:r>
            <a:r>
              <a:rPr lang="en-US" dirty="0"/>
              <a:t>bit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" dirty="0"/>
              <a:t>EBCDIC</a:t>
            </a:r>
            <a:r>
              <a:rPr lang="ru-RU" dirty="0"/>
              <a:t> (</a:t>
            </a:r>
            <a:r>
              <a:rPr lang="en-US" dirty="0"/>
              <a:t>8 bit</a:t>
            </a:r>
            <a:r>
              <a:rPr lang="ru-RU" dirty="0"/>
              <a:t>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80073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333DF-D639-EEC8-4DEA-A63C847B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270124"/>
            <a:ext cx="10515600" cy="713398"/>
          </a:xfrm>
        </p:spPr>
        <p:txBody>
          <a:bodyPr/>
          <a:lstStyle/>
          <a:p>
            <a:r>
              <a:rPr lang="ru-RU" dirty="0"/>
              <a:t>Составные / монолитные элементы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FEDA09-97A6-21FB-CE10-B78A17ADF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92" y="1088536"/>
            <a:ext cx="6578931" cy="5404338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Комбинируемые символы — это символы, предназначенные для изменения других символов. Например, в латинице: комбинируемые диакритические знаки.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000" dirty="0"/>
              <a:t>Unicode</a:t>
            </a:r>
            <a:r>
              <a:rPr lang="ru-RU" sz="2000" dirty="0"/>
              <a:t> содержит много предварительно составленных символов, так что во многих случаях можно использовать как комбинируемые диакритические знаки, так и предварительно составленные символы.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Составной вариант — </a:t>
            </a:r>
            <a:r>
              <a:rPr lang="en" sz="2000" b="1" dirty="0"/>
              <a:t>composite character</a:t>
            </a:r>
            <a:endParaRPr lang="ru-RU" sz="20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виде единого символа (монолитный вариант) — </a:t>
            </a:r>
            <a:r>
              <a:rPr lang="en" sz="2000" b="1" dirty="0"/>
              <a:t>precomposed character</a:t>
            </a:r>
            <a:r>
              <a:rPr lang="en" sz="2000" dirty="0"/>
              <a:t>.</a:t>
            </a: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 2014 года считается, что все буквы крупных письменностей в Юникод внесены, и если символ доступен в составном варианте, дублировать его в монолитном виде не нужно.</a:t>
            </a:r>
            <a:endParaRPr lang="en-US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3975BD-EBD7-31E5-5357-FA7A2E662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" t="5692" r="7068" b="6681"/>
          <a:stretch/>
        </p:blipFill>
        <p:spPr>
          <a:xfrm>
            <a:off x="7590622" y="947659"/>
            <a:ext cx="4535072" cy="1507830"/>
          </a:xfrm>
          <a:prstGeom prst="rect">
            <a:avLst/>
          </a:prstGeo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DBDBE14-6207-6DB8-BB84-A6CF041A2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008" y="233065"/>
            <a:ext cx="2396574" cy="7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B9545-1F7B-1F7B-1FEB-4AEF1C3552F8}"/>
              </a:ext>
            </a:extLst>
          </p:cNvPr>
          <p:cNvSpPr txBox="1"/>
          <p:nvPr/>
        </p:nvSpPr>
        <p:spPr>
          <a:xfrm>
            <a:off x="8023556" y="2794232"/>
            <a:ext cx="3971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Видели в интернете м̵͉̪̫̳̖͌͋͗͌̑̎а̬̜ͣͤг̘͎̹̜͕̤͊̊̽и͕̽͌ͮͬ͡ю͉͑̏ ̛̹̬̜̪̳̹̙̿̄͋̏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т̹ͅ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̫͚̱̩и̼̬̤̓͒ͨ̅́́̚̚п̗̔̒ͧ̇ͩ̐̔а̺̄͆ͭ ̢̜͉̮̭͚ͬ͒͐̈̚т̛̦̖͎̪̭͇̓а̛͙̳̼̺̲̜̂ͮͦ̈́̃̈́ͣк̳̘̝̔́о͉̜̆̈́й͉͍̜͛͆́̀?</a:t>
            </a:r>
            <a:br>
              <a:rPr lang="en-US" b="0" i="0" dirty="0">
                <a:solidFill>
                  <a:srgbClr val="000000"/>
                </a:solidFill>
                <a:effectLst/>
                <a:latin typeface="Inter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Она создается именно с помощью комбинации знаков.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9B3E-5544-1E32-B267-F023CD4D381D}"/>
              </a:ext>
            </a:extLst>
          </p:cNvPr>
          <p:cNvSpPr txBox="1"/>
          <p:nvPr/>
        </p:nvSpPr>
        <p:spPr>
          <a:xfrm>
            <a:off x="7009814" y="4129493"/>
            <a:ext cx="5115880" cy="2611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1800" dirty="0"/>
              <a:t>Композиция и декомпозиция — позволяют справиться со следующими проблемами:</a:t>
            </a:r>
            <a:endParaRPr lang="en" sz="1800" dirty="0"/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В </a:t>
            </a:r>
            <a:r>
              <a:rPr lang="en" sz="1800" dirty="0"/>
              <a:t>Unicode </a:t>
            </a:r>
            <a:r>
              <a:rPr lang="ru-RU" sz="1800" dirty="0"/>
              <a:t>одна и таже сложная буква типа «</a:t>
            </a:r>
            <a:r>
              <a:rPr lang="en" sz="1800" noProof="1"/>
              <a:t>Ç</a:t>
            </a:r>
            <a:r>
              <a:rPr lang="en" sz="1800" dirty="0"/>
              <a:t>» </a:t>
            </a:r>
            <a:r>
              <a:rPr lang="ru-RU" sz="1800" dirty="0"/>
              <a:t>может быть представлена в двух формах</a:t>
            </a:r>
            <a:r>
              <a:rPr lang="en-US" dirty="0"/>
              <a:t>.</a:t>
            </a:r>
            <a:endParaRPr lang="en" sz="1800" dirty="0"/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Если модификаторов несколько, то они могут быть разбросаны в разном порядке.</a:t>
            </a:r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Одна и та же буква может иметь несколько вариантов (например, «</a:t>
            </a:r>
            <a:r>
              <a:rPr lang="el-GR" sz="1800" dirty="0"/>
              <a:t>Ω» </a:t>
            </a:r>
            <a:r>
              <a:rPr lang="ru-RU" sz="1800" dirty="0"/>
              <a:t>и «</a:t>
            </a:r>
            <a:r>
              <a:rPr lang="el-GR" sz="1800" dirty="0"/>
              <a:t>Ω»)</a:t>
            </a:r>
          </a:p>
        </p:txBody>
      </p:sp>
    </p:spTree>
    <p:extLst>
      <p:ext uri="{BB962C8B-B14F-4D97-AF65-F5344CB8AC3E}">
        <p14:creationId xmlns:p14="http://schemas.microsoft.com/office/powerpoint/2010/main" val="78751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50714-7D8B-B135-AABF-B1046084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14" y="148727"/>
            <a:ext cx="10515600" cy="713398"/>
          </a:xfrm>
        </p:spPr>
        <p:txBody>
          <a:bodyPr>
            <a:normAutofit fontScale="90000"/>
          </a:bodyPr>
          <a:lstStyle/>
          <a:p>
            <a:r>
              <a:rPr lang="ru-RU" dirty="0"/>
              <a:t>Нормализация:</a:t>
            </a:r>
            <a:r>
              <a:rPr lang="en-US" dirty="0"/>
              <a:t> </a:t>
            </a:r>
            <a:r>
              <a:rPr lang="ru-RU" dirty="0"/>
              <a:t>Композиция / декомпозиция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F7105F-C641-975A-D8B1-8C5CAEE74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13" y="914400"/>
            <a:ext cx="11093067" cy="4466272"/>
          </a:xfrm>
        </p:spPr>
        <p:txBody>
          <a:bodyPr lIns="9000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2000" b="1" dirty="0"/>
              <a:t>Сравнение строк</a:t>
            </a:r>
            <a:r>
              <a:rPr lang="ru-RU" sz="2000" dirty="0"/>
              <a:t> (или сортировка) </a:t>
            </a:r>
            <a:r>
              <a:rPr lang="ru-RU" sz="2000" b="1" dirty="0"/>
              <a:t>байт за байтом становится невозможным</a:t>
            </a:r>
            <a:r>
              <a:rPr lang="en-US" sz="2000" b="1" dirty="0"/>
              <a:t>!</a:t>
            </a:r>
            <a:endParaRPr lang="en-US" sz="2000" dirty="0"/>
          </a:p>
          <a:p>
            <a:pPr algn="l"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Алгоритмы </a:t>
            </a:r>
            <a:r>
              <a:rPr lang="ru-RU" sz="2000" b="1" dirty="0"/>
              <a:t>нормализации</a:t>
            </a:r>
            <a:r>
              <a:rPr lang="ru-RU" sz="2000" dirty="0"/>
              <a:t> (</a:t>
            </a:r>
            <a:r>
              <a:rPr lang="en" sz="2000" dirty="0"/>
              <a:t>normalization forms) </a:t>
            </a:r>
            <a:r>
              <a:rPr lang="ru-RU" sz="2000" b="1" dirty="0"/>
              <a:t>решают эту проблему</a:t>
            </a:r>
            <a:r>
              <a:rPr lang="ru-RU" sz="2000" dirty="0"/>
              <a:t>, выполняя </a:t>
            </a:r>
            <a:r>
              <a:rPr lang="ru-RU" sz="2000" b="1" dirty="0"/>
              <a:t>приведение символов к</a:t>
            </a:r>
            <a:r>
              <a:rPr lang="ru-RU" sz="2000" dirty="0"/>
              <a:t> определённому </a:t>
            </a:r>
            <a:r>
              <a:rPr lang="ru-RU" sz="2000" b="1" dirty="0"/>
              <a:t>стандартному виду</a:t>
            </a:r>
            <a:r>
              <a:rPr lang="ru-RU" sz="2000" dirty="0"/>
              <a:t>. Приведение осуществляется путём замены символов на эквивалентные с использованием таблиц и правил.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«</a:t>
            </a:r>
            <a:r>
              <a:rPr lang="ru-RU" sz="2000" b="1" dirty="0"/>
              <a:t>Декомпозиция</a:t>
            </a:r>
            <a:r>
              <a:rPr lang="ru-RU" sz="2000" dirty="0"/>
              <a:t>» — замена (</a:t>
            </a:r>
            <a:r>
              <a:rPr lang="ru-RU" sz="2000" b="1" dirty="0"/>
              <a:t>разложение</a:t>
            </a:r>
            <a:r>
              <a:rPr lang="ru-RU" sz="2000" dirty="0"/>
              <a:t>) одного символа на несколько составляющих символов </a:t>
            </a:r>
          </a:p>
          <a:p>
            <a:pPr algn="l"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«</a:t>
            </a:r>
            <a:r>
              <a:rPr lang="ru-RU" sz="2000" b="1" dirty="0"/>
              <a:t>Композиция</a:t>
            </a:r>
            <a:r>
              <a:rPr lang="ru-RU" sz="2000" dirty="0"/>
              <a:t>»— замена (</a:t>
            </a:r>
            <a:r>
              <a:rPr lang="ru-RU" sz="2000" b="1" dirty="0"/>
              <a:t>соединение</a:t>
            </a:r>
            <a:r>
              <a:rPr lang="ru-RU" sz="2000" dirty="0"/>
              <a:t>) нескольких составляющих символов на один символ.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 стандарте Юникода определены 4 алгоритма нормализации текста: </a:t>
            </a:r>
            <a:r>
              <a:rPr lang="en" sz="2000" dirty="0"/>
              <a:t>NFD, NFC, NFKD </a:t>
            </a:r>
            <a:r>
              <a:rPr lang="ru-RU" sz="2000" dirty="0"/>
              <a:t>и </a:t>
            </a:r>
            <a:r>
              <a:rPr lang="en" sz="2000" dirty="0"/>
              <a:t>NFKC.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ru-RU" sz="2000" dirty="0"/>
              <a:t>Композиция и декомпозиция — позволяют справиться со следующими проблемами:</a:t>
            </a:r>
            <a:endParaRPr lang="en" sz="2000" dirty="0"/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</a:t>
            </a:r>
            <a:r>
              <a:rPr lang="en" sz="2000" dirty="0"/>
              <a:t>Unicode </a:t>
            </a:r>
            <a:r>
              <a:rPr lang="ru-RU" sz="2000" b="1" dirty="0"/>
              <a:t>одна и таже сложная буква</a:t>
            </a:r>
            <a:r>
              <a:rPr lang="ru-RU" sz="2000" dirty="0"/>
              <a:t> типа «</a:t>
            </a:r>
            <a:r>
              <a:rPr lang="en" sz="2000" noProof="1"/>
              <a:t>Ç</a:t>
            </a:r>
            <a:r>
              <a:rPr lang="en" sz="2000" dirty="0"/>
              <a:t>» </a:t>
            </a:r>
            <a:r>
              <a:rPr lang="ru-RU" sz="2000" b="1" dirty="0"/>
              <a:t>может быть представлена в двух формах</a:t>
            </a:r>
            <a:r>
              <a:rPr lang="ru-RU" sz="2000" dirty="0"/>
              <a:t>: в виде единой буквы и в виде базовой буквы («</a:t>
            </a:r>
            <a:r>
              <a:rPr lang="en" sz="2000" dirty="0"/>
              <a:t>C») </a:t>
            </a:r>
            <a:r>
              <a:rPr lang="ru-RU" sz="2000" dirty="0"/>
              <a:t>и модификаторов.</a:t>
            </a:r>
            <a:endParaRPr lang="en" sz="2000" dirty="0"/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Если </a:t>
            </a:r>
            <a:r>
              <a:rPr lang="ru-RU" sz="2000" b="1" dirty="0"/>
              <a:t>модификаторов</a:t>
            </a:r>
            <a:r>
              <a:rPr lang="ru-RU" sz="2000" dirty="0"/>
              <a:t> несколько, то они могут быть </a:t>
            </a:r>
            <a:r>
              <a:rPr lang="ru-RU" sz="2000" b="1" dirty="0"/>
              <a:t>в разном порядке</a:t>
            </a:r>
            <a:r>
              <a:rPr lang="ru-RU" sz="2000" dirty="0"/>
              <a:t>.</a:t>
            </a:r>
          </a:p>
          <a:p>
            <a:pPr marL="180000" indent="-18000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Одна и та же </a:t>
            </a:r>
            <a:r>
              <a:rPr lang="ru-RU" sz="2000" b="1" dirty="0"/>
              <a:t>буква</a:t>
            </a:r>
            <a:r>
              <a:rPr lang="ru-RU" sz="2000" dirty="0"/>
              <a:t> </a:t>
            </a:r>
            <a:r>
              <a:rPr lang="ru-RU" sz="2000" b="1" dirty="0"/>
              <a:t>может иметь</a:t>
            </a:r>
            <a:r>
              <a:rPr lang="ru-RU" sz="2000" dirty="0"/>
              <a:t> </a:t>
            </a:r>
            <a:r>
              <a:rPr lang="ru-RU" sz="2000" b="1" dirty="0"/>
              <a:t>несколько вариантов</a:t>
            </a:r>
            <a:r>
              <a:rPr lang="ru-RU" sz="2000" dirty="0"/>
              <a:t> (например, «</a:t>
            </a:r>
            <a:r>
              <a:rPr lang="el-GR" sz="2000" dirty="0"/>
              <a:t>Ω» </a:t>
            </a:r>
            <a:r>
              <a:rPr lang="ru-RU" sz="2000" dirty="0"/>
              <a:t>и «</a:t>
            </a:r>
            <a:r>
              <a:rPr lang="el-GR" sz="2000" dirty="0"/>
              <a:t>Ω»)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4A1F12-DEA8-068A-9680-69DA5128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13" y="5380672"/>
            <a:ext cx="4230863" cy="1360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247091-A06C-2691-47BC-6E499FB250BC}"/>
              </a:ext>
            </a:extLst>
          </p:cNvPr>
          <p:cNvSpPr txBox="1"/>
          <p:nvPr/>
        </p:nvSpPr>
        <p:spPr>
          <a:xfrm>
            <a:off x="5068677" y="5358638"/>
            <a:ext cx="647241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1800" b="1" dirty="0"/>
              <a:t>Композиция</a:t>
            </a:r>
            <a:r>
              <a:rPr lang="ru-RU" sz="1800" dirty="0"/>
              <a:t> (</a:t>
            </a:r>
            <a:r>
              <a:rPr lang="en" sz="1800" dirty="0"/>
              <a:t>Normalization Form C, NFC)</a:t>
            </a:r>
            <a:r>
              <a:rPr lang="ru-RU" sz="1800" dirty="0"/>
              <a:t> — процесс, при котором все буквы по возможности объединяются в одну</a:t>
            </a:r>
          </a:p>
          <a:p>
            <a:r>
              <a:rPr lang="ru-RU" sz="1800" b="1" dirty="0"/>
              <a:t>Декомпозиция —</a:t>
            </a:r>
            <a:r>
              <a:rPr lang="ru-RU" sz="1800" dirty="0"/>
              <a:t> процесс, при котором все буквы по возможности разбиваются на модификаторы (</a:t>
            </a:r>
            <a:r>
              <a:rPr lang="en" sz="1800" dirty="0"/>
              <a:t>Normalization Form D, NFD).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65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A5570-315D-F925-6F1C-8D076A3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1" y="453412"/>
            <a:ext cx="10515600" cy="713398"/>
          </a:xfrm>
        </p:spPr>
        <p:txBody>
          <a:bodyPr/>
          <a:lstStyle/>
          <a:p>
            <a:r>
              <a:rPr lang="ru-RU" dirty="0"/>
              <a:t>Нормализация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5DB0AB-ED17-8C71-7347-2E394842D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61" y="1166810"/>
            <a:ext cx="3998205" cy="14319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000" dirty="0"/>
              <a:t>Normalization Form D (NFD)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000" dirty="0"/>
              <a:t>Normalization Form KD (NFKD)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000" dirty="0"/>
              <a:t>Normalization Form C (NFC)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2000" dirty="0"/>
              <a:t>Normalization Form KC (NFKC)</a:t>
            </a:r>
            <a:endParaRPr lang="ru-RU" sz="2000" dirty="0"/>
          </a:p>
        </p:txBody>
      </p:sp>
      <p:pic>
        <p:nvPicPr>
          <p:cNvPr id="2051" name="Picture 3" descr="NFC и NFD">
            <a:extLst>
              <a:ext uri="{FF2B5EF4-FFF2-40B4-BE49-F238E27FC236}">
                <a16:creationId xmlns:a16="http://schemas.microsoft.com/office/drawing/2014/main" id="{AE1B59AB-A832-373B-EBEE-FF03A94CB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9" y="3988106"/>
            <a:ext cx="3759074" cy="281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FC и NFD">
            <a:extLst>
              <a:ext uri="{FF2B5EF4-FFF2-40B4-BE49-F238E27FC236}">
                <a16:creationId xmlns:a16="http://schemas.microsoft.com/office/drawing/2014/main" id="{ED346784-16E8-3DBF-D1E7-95B9F3013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9" y="2702987"/>
            <a:ext cx="3268730" cy="149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NFKC и NFKD">
            <a:extLst>
              <a:ext uri="{FF2B5EF4-FFF2-40B4-BE49-F238E27FC236}">
                <a16:creationId xmlns:a16="http://schemas.microsoft.com/office/drawing/2014/main" id="{88916E13-AECE-7E81-5212-251A33A95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15" y="3815996"/>
            <a:ext cx="5988556" cy="281481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C7BC3E-F544-D00F-4FFA-9FDC428669E7}"/>
              </a:ext>
            </a:extLst>
          </p:cNvPr>
          <p:cNvSpPr txBox="1"/>
          <p:nvPr/>
        </p:nvSpPr>
        <p:spPr>
          <a:xfrm>
            <a:off x="4825388" y="453412"/>
            <a:ext cx="7017745" cy="29264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500"/>
              </a:spcBef>
            </a:pPr>
            <a:r>
              <a:rPr lang="en" b="1" dirty="0"/>
              <a:t>NFKD</a:t>
            </a:r>
            <a:r>
              <a:rPr lang="ru-RU" dirty="0"/>
              <a:t> </a:t>
            </a:r>
            <a:r>
              <a:rPr lang="en" dirty="0"/>
              <a:t>— </a:t>
            </a:r>
            <a:r>
              <a:rPr lang="ru-RU" dirty="0"/>
              <a:t>совместимая декомпозиция. Последовательно выполняются каноническая декомпозиция и замены символов текста по таблицам совместимой декомпозиции.</a:t>
            </a:r>
          </a:p>
          <a:p>
            <a:pPr algn="l">
              <a:spcBef>
                <a:spcPts val="500"/>
              </a:spcBef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Специально для борьбы 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с фишингом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существует</a:t>
            </a:r>
            <a:b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Normalization Form KC (NFKC)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Normalization Form KD (NFKD),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которые, помимо (де)композиции, нормализуют следующие символы: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Изощрённые шрифты (</a:t>
            </a:r>
            <a:r>
              <a:rPr lang="ru-RU" b="0" i="0" noProof="1">
                <a:solidFill>
                  <a:srgbClr val="333333"/>
                </a:solidFill>
                <a:effectLst/>
                <a:latin typeface="-apple-system"/>
              </a:rPr>
              <a:t>ℍ и ℌ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ru-RU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/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Кружки (①)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Изменённый размер и угол поворота (</a:t>
            </a:r>
            <a:r>
              <a:rPr lang="ja-JP" altLang="en-US" b="0" i="0">
                <a:solidFill>
                  <a:srgbClr val="333333"/>
                </a:solidFill>
                <a:effectLst/>
                <a:latin typeface="-apple-system"/>
              </a:rPr>
              <a:t>ｶ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 </a:t>
            </a:r>
            <a:r>
              <a:rPr lang="ja-JP" altLang="en-US" b="0" i="0">
                <a:solidFill>
                  <a:srgbClr val="333333"/>
                </a:solidFill>
                <a:effectLst/>
                <a:latin typeface="-apple-system"/>
              </a:rPr>
              <a:t>カ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, ︷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и {)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Степени (⁹ и ₉)</a:t>
            </a:r>
            <a:r>
              <a:rPr lang="ru-RU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/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Дроби (¼)</a:t>
            </a:r>
            <a:r>
              <a:rPr lang="ru-RU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/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Другие (™)</a:t>
            </a:r>
          </a:p>
        </p:txBody>
      </p:sp>
    </p:spTree>
    <p:extLst>
      <p:ext uri="{BB962C8B-B14F-4D97-AF65-F5344CB8AC3E}">
        <p14:creationId xmlns:p14="http://schemas.microsoft.com/office/powerpoint/2010/main" val="332860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2111D-1369-55BB-6EBE-A9D8CB40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444"/>
          </a:xfrm>
        </p:spPr>
        <p:txBody>
          <a:bodyPr>
            <a:normAutofit fontScale="90000"/>
          </a:bodyPr>
          <a:lstStyle/>
          <a:p>
            <a:r>
              <a:rPr lang="ru-RU" dirty="0"/>
              <a:t>Вариантные селекторы / </a:t>
            </a:r>
            <a:r>
              <a:rPr lang="en-US" dirty="0"/>
              <a:t>Variation Selectors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02E171-5F60-7680-ABDA-20E8A5F08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654"/>
            <a:ext cx="9138021" cy="15293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Диапазон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U+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FE00</a:t>
            </a:r>
            <a:r>
              <a:rPr lang="en" sz="2000" dirty="0"/>
              <a:t>—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U+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FE0F</a:t>
            </a:r>
            <a:r>
              <a:rPr lang="ru-RU" sz="2000" dirty="0"/>
              <a:t> </a:t>
            </a:r>
            <a:r>
              <a:rPr lang="en" sz="2000" dirty="0"/>
              <a:t>(16 </a:t>
            </a:r>
            <a:r>
              <a:rPr lang="ru-RU" sz="2000" dirty="0"/>
              <a:t>кодовых позиций)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Специальные символы, которые позволяют выбирать вариант знака.</a:t>
            </a:r>
            <a:endParaRPr lang="en-US" sz="2000" dirty="0"/>
          </a:p>
          <a:p>
            <a:pPr marL="0" indent="0">
              <a:buNone/>
            </a:pPr>
            <a:r>
              <a:rPr lang="en" sz="2000" dirty="0"/>
              <a:t>U+FE0E VARIATION SELECTOR-15 (VS15) — text presentation for an emoji character.</a:t>
            </a:r>
            <a:br>
              <a:rPr lang="en" sz="2000" dirty="0"/>
            </a:br>
            <a:r>
              <a:rPr lang="en" sz="2000" dirty="0"/>
              <a:t>U+FE0F VARIATION SELECTOR-16 (VS16) — emoji presentation for an emoji character.</a:t>
            </a:r>
            <a:br>
              <a:rPr lang="en-US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8052B0-8B28-F3B9-F656-6A6718CA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788833"/>
            <a:ext cx="5000740" cy="82656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BEA262-75EA-6DF5-6B12-2ADB81E6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1168"/>
            <a:ext cx="5000740" cy="12211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3AF4F5-C904-A7E2-42C4-AA5777A3D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4091"/>
            <a:ext cx="3880221" cy="122294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7BF3B2-74D7-0E08-6AE1-8EBFAE9B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43279"/>
            <a:ext cx="3880221" cy="165182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1E4D3C-2CCA-2D72-E04A-0D0FFE0E7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57462"/>
            <a:ext cx="4165600" cy="927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2CE9188-9C23-6B12-80B2-60319ABAC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200" y="830855"/>
            <a:ext cx="16637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0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4F941-FF6B-E4F0-D972-435B057A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736"/>
            <a:ext cx="10515600" cy="1034016"/>
          </a:xfrm>
        </p:spPr>
        <p:txBody>
          <a:bodyPr>
            <a:normAutofit fontScale="90000"/>
          </a:bodyPr>
          <a:lstStyle/>
          <a:p>
            <a:r>
              <a:rPr lang="ru-RU" dirty="0"/>
              <a:t>Двунаправленное письмо / </a:t>
            </a:r>
            <a:r>
              <a:rPr lang="en" dirty="0"/>
              <a:t>Bidirectional Text</a:t>
            </a:r>
            <a:br>
              <a:rPr lang="ru-RU" dirty="0"/>
            </a:br>
            <a:r>
              <a:rPr lang="ru-RU" dirty="0"/>
              <a:t>Направление письма</a:t>
            </a:r>
            <a:r>
              <a:rPr lang="en-US" dirty="0"/>
              <a:t> / </a:t>
            </a:r>
            <a:r>
              <a:rPr lang="en" dirty="0"/>
              <a:t>Writing Direction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6B17D2-575D-A844-4D00-328945222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097"/>
            <a:ext cx="6234629" cy="31508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/>
              <a:t>Письмо справа налево</a:t>
            </a:r>
            <a:r>
              <a:rPr lang="en" sz="1800" dirty="0"/>
              <a:t> </a:t>
            </a:r>
            <a:r>
              <a:rPr lang="ru-RU" sz="1800" dirty="0"/>
              <a:t>используется во многих языках Ближнего Востока и Южной Азии, например в арабском, иврите, персидском, урду</a:t>
            </a:r>
            <a:r>
              <a:rPr lang="en-US" sz="1800" dirty="0"/>
              <a:t> </a:t>
            </a:r>
            <a:r>
              <a:rPr lang="ru-RU" sz="1800" dirty="0"/>
              <a:t>и синдхи.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В обоих случаях символы хранятся в «естественном» порядке; их отображение с учётом нужного направления письма обеспечивается приложением.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Например: арабский текст кодируется справа налево, а оказавшееся в нём европейское число — слева направо.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9686C1-8BDF-C073-E8CA-CE73EB2AA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9" r="7442"/>
          <a:stretch/>
        </p:blipFill>
        <p:spPr>
          <a:xfrm>
            <a:off x="7357165" y="1249487"/>
            <a:ext cx="4375800" cy="31508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A6C0A9-4832-EDB5-BA31-CD4C3903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4504046"/>
            <a:ext cx="7772400" cy="2127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6AB8D2-17C1-253E-5C5A-A4EB8F792E14}"/>
              </a:ext>
            </a:extLst>
          </p:cNvPr>
          <p:cNvSpPr txBox="1"/>
          <p:nvPr/>
        </p:nvSpPr>
        <p:spPr>
          <a:xfrm>
            <a:off x="8207566" y="4544921"/>
            <a:ext cx="368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U+200E</a:t>
            </a:r>
            <a:r>
              <a:rPr lang="en" dirty="0"/>
              <a:t> Left-to-Right Mark (LRM)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U+200F</a:t>
            </a:r>
            <a:r>
              <a:rPr lang="en" dirty="0"/>
              <a:t> Right-to-Left Mark (RLM)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2176266-C8F5-A027-7C1C-FA652891D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440" y="5259829"/>
            <a:ext cx="3246497" cy="6843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D26D7C-6E8C-B37F-9F61-636E0BC64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439" y="6050769"/>
            <a:ext cx="3226419" cy="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431E019-3231-6089-8FE4-273CA71C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60" y="1709738"/>
            <a:ext cx="9805089" cy="2852737"/>
          </a:xfrm>
        </p:spPr>
        <p:txBody>
          <a:bodyPr/>
          <a:lstStyle/>
          <a:p>
            <a:r>
              <a:rPr lang="ru-RU" dirty="0"/>
              <a:t>Эмодзи</a:t>
            </a:r>
            <a:br>
              <a:rPr lang="en-US" dirty="0"/>
            </a:br>
            <a:r>
              <a:rPr lang="en-US" dirty="0"/>
              <a:t>Emoji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70DF5AA-883A-C8B2-2F6C-075609F6A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8926" y="2983523"/>
            <a:ext cx="3701744" cy="2852737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sz="27500" dirty="0"/>
              <a:t>🛀🏿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60086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FEB414-5F8C-4724-85CC-AAACC35F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появления</a:t>
            </a:r>
            <a:r>
              <a:rPr lang="en-US" dirty="0"/>
              <a:t> Emoji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EBE52DB-E1F4-6A17-2C17-67A5E3AF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Появились в 1998 г. в Японии в сети оператора </a:t>
            </a:r>
            <a:r>
              <a:rPr lang="en" dirty="0"/>
              <a:t>NTT DoCoMo</a:t>
            </a:r>
            <a:endParaRPr lang="en-US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Появились в 2010 году в </a:t>
            </a:r>
            <a:r>
              <a:rPr lang="en-US" dirty="0"/>
              <a:t>Unicode</a:t>
            </a:r>
            <a:r>
              <a:rPr lang="ru-RU" dirty="0"/>
              <a:t> (</a:t>
            </a:r>
            <a: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  <a:t>Unicode 6.0</a:t>
            </a:r>
            <a:r>
              <a:rPr lang="ru-RU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Первая версия стандарта </a:t>
            </a:r>
            <a:r>
              <a:rPr lang="en-US" dirty="0"/>
              <a:t>Emoji — </a:t>
            </a:r>
            <a:r>
              <a:rPr lang="ru-RU" dirty="0"/>
              <a:t>в 2015 г.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В настоящий момент — стандарт </a:t>
            </a:r>
            <a:r>
              <a:rPr lang="en-US" dirty="0"/>
              <a:t>Emoji 15.1 (</a:t>
            </a:r>
            <a:r>
              <a:rPr lang="ru-RU" dirty="0"/>
              <a:t>сентябрь 2013 г.</a:t>
            </a:r>
            <a:r>
              <a:rPr lang="en-US" dirty="0"/>
              <a:t>)</a:t>
            </a:r>
            <a:endParaRPr lang="ru-RU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В настоящий момент 5034</a:t>
            </a:r>
            <a:r>
              <a:rPr lang="en-US" dirty="0"/>
              <a:t> </a:t>
            </a:r>
            <a:r>
              <a:rPr lang="ru-RU" dirty="0"/>
              <a:t>эмодзи: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170 в </a:t>
            </a:r>
            <a:r>
              <a:rPr lang="en-US" dirty="0"/>
              <a:t>BMP (0x0000 — 0xFFFF)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1216</a:t>
            </a:r>
            <a:r>
              <a:rPr lang="en-US" dirty="0"/>
              <a:t> </a:t>
            </a:r>
            <a:r>
              <a:rPr lang="ru-RU" dirty="0"/>
              <a:t>однобуквенных эмодзи в </a:t>
            </a:r>
            <a:r>
              <a:rPr lang="en-US" dirty="0"/>
              <a:t>SMP (</a:t>
            </a:r>
            <a:r>
              <a:rPr lang="en" dirty="0"/>
              <a:t>0x10000 — 0x1FFFF</a:t>
            </a:r>
            <a:r>
              <a:rPr lang="en-US" dirty="0"/>
              <a:t>):</a:t>
            </a:r>
            <a:br>
              <a:rPr lang="en-US" dirty="0"/>
            </a:b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U+1F300–1F6FF</a:t>
            </a:r>
            <a:r>
              <a:rPr lang="en" dirty="0"/>
              <a:t> </a:t>
            </a:r>
            <a:r>
              <a:rPr lang="ru-RU" dirty="0"/>
              <a:t>и 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U+1F900–1FAFF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216 последовательностей с </a:t>
            </a:r>
            <a:r>
              <a:rPr lang="en-US" dirty="0"/>
              <a:t>VS16</a:t>
            </a:r>
            <a:endParaRPr lang="ru-RU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655</a:t>
            </a:r>
            <a:r>
              <a:rPr lang="en-US" dirty="0"/>
              <a:t> </a:t>
            </a:r>
            <a:r>
              <a:rPr lang="ru-RU" dirty="0"/>
              <a:t>последовательность с цветом кожи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2501 ZWJ </a:t>
            </a:r>
            <a:r>
              <a:rPr lang="ru-RU" dirty="0"/>
              <a:t>последовательностей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261 флага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31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8707807-AD7E-CCE3-32AB-79C6E1BF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41" y="1428521"/>
            <a:ext cx="3415577" cy="2328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Некоторые эмодзи зародились в виде пиктограмм ещё в 1993 году, в разделах</a:t>
            </a:r>
            <a:br>
              <a:rPr lang="en-US" sz="2000" dirty="0"/>
            </a:br>
            <a:r>
              <a:rPr lang="en" sz="2000" dirty="0"/>
              <a:t>Miscellaneous Symbols</a:t>
            </a:r>
            <a:br>
              <a:rPr lang="en" sz="2000" dirty="0"/>
            </a:br>
            <a:r>
              <a:rPr lang="en" sz="2000" dirty="0"/>
              <a:t>U+2600-26FF </a:t>
            </a:r>
            <a:r>
              <a:rPr lang="ru-RU" sz="2000" dirty="0"/>
              <a:t>или</a:t>
            </a:r>
            <a:br>
              <a:rPr lang="en-US" sz="2000" dirty="0"/>
            </a:br>
            <a:r>
              <a:rPr lang="en" sz="2000" dirty="0"/>
              <a:t>Dingbats</a:t>
            </a:r>
            <a:br>
              <a:rPr lang="en" sz="2000" dirty="0"/>
            </a:br>
            <a:r>
              <a:rPr lang="en" sz="2000" dirty="0"/>
              <a:t>U+2700-27FF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DE3AA4-2F73-067C-B784-86947E3AB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" b="1818"/>
          <a:stretch/>
        </p:blipFill>
        <p:spPr>
          <a:xfrm>
            <a:off x="3855906" y="923433"/>
            <a:ext cx="8193225" cy="5829907"/>
          </a:xfrm>
          <a:prstGeom prst="rect">
            <a:avLst/>
          </a:prstGeom>
        </p:spPr>
      </p:pic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E1E7F04E-99F2-9BA9-A491-CDE4B029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210035"/>
            <a:ext cx="10515600" cy="713398"/>
          </a:xfrm>
        </p:spPr>
        <p:txBody>
          <a:bodyPr/>
          <a:lstStyle/>
          <a:p>
            <a:r>
              <a:rPr lang="ru-RU" dirty="0"/>
              <a:t>История появления</a:t>
            </a:r>
            <a:r>
              <a:rPr lang="en-US" dirty="0"/>
              <a:t> Emoji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9869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7C17E2-9F88-0B8C-283E-0E20F97F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5" r="3605" b="8423"/>
          <a:stretch/>
        </p:blipFill>
        <p:spPr>
          <a:xfrm>
            <a:off x="5357377" y="4691032"/>
            <a:ext cx="1513420" cy="16363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423C93-8D51-E3E8-1B64-F22577DFD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7" t="3471" r="3997" b="5495"/>
          <a:stretch/>
        </p:blipFill>
        <p:spPr>
          <a:xfrm>
            <a:off x="3187356" y="4685701"/>
            <a:ext cx="1739595" cy="17212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4D9B75-9965-1035-1DEC-C1EBC80980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0" t="4463" r="12844" b="10556"/>
          <a:stretch/>
        </p:blipFill>
        <p:spPr>
          <a:xfrm>
            <a:off x="1119114" y="2940184"/>
            <a:ext cx="1578694" cy="163790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D638DD0-81E5-E82C-0078-91625CE42F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9" r="8945" b="5123"/>
          <a:stretch/>
        </p:blipFill>
        <p:spPr>
          <a:xfrm>
            <a:off x="7369819" y="4753276"/>
            <a:ext cx="1225663" cy="159672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C837AD1-704B-3ADD-04A1-286888823B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0" t="3306" r="6654" b="10377"/>
          <a:stretch/>
        </p:blipFill>
        <p:spPr>
          <a:xfrm>
            <a:off x="9227659" y="4783355"/>
            <a:ext cx="1418220" cy="15922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FBCB490-CD46-C273-C57A-3E083E08E0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54" t="4434" r="12592" b="11034"/>
          <a:stretch/>
        </p:blipFill>
        <p:spPr>
          <a:xfrm>
            <a:off x="1119114" y="4691033"/>
            <a:ext cx="1541842" cy="172121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13CDD5D-9B51-DA79-74B7-2A3A998A5C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51" r="5988" b="12922"/>
          <a:stretch/>
        </p:blipFill>
        <p:spPr>
          <a:xfrm>
            <a:off x="9175023" y="2940184"/>
            <a:ext cx="1553789" cy="170068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560D46A-861B-F373-94A2-8E3EFAA907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15" r="10856" b="2273"/>
          <a:stretch/>
        </p:blipFill>
        <p:spPr>
          <a:xfrm>
            <a:off x="7411480" y="2873051"/>
            <a:ext cx="1033857" cy="178684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15FBEB-2B52-7502-E526-6D92C4A26F5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51" t="3672" r="6044"/>
          <a:stretch/>
        </p:blipFill>
        <p:spPr>
          <a:xfrm>
            <a:off x="5337334" y="2969815"/>
            <a:ext cx="1627202" cy="17212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1D334EB-F7C7-9A73-9095-34F153D3498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437" t="6411" r="7437" b="5883"/>
          <a:stretch/>
        </p:blipFill>
        <p:spPr>
          <a:xfrm>
            <a:off x="3229613" y="2914542"/>
            <a:ext cx="1627201" cy="1703857"/>
          </a:xfrm>
          <a:prstGeom prst="rect">
            <a:avLst/>
          </a:prstGeom>
        </p:spPr>
      </p:pic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1FA3E407-8980-F076-C333-FE572D26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4" y="165694"/>
            <a:ext cx="10515600" cy="713398"/>
          </a:xfrm>
        </p:spPr>
        <p:txBody>
          <a:bodyPr/>
          <a:lstStyle/>
          <a:p>
            <a:r>
              <a:rPr lang="ru-RU" dirty="0"/>
              <a:t>17 июля — всемирный день Эмодзи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855D22-9092-506F-2ECC-D016FED3993D}"/>
              </a:ext>
            </a:extLst>
          </p:cNvPr>
          <p:cNvSpPr txBox="1"/>
          <p:nvPr/>
        </p:nvSpPr>
        <p:spPr>
          <a:xfrm>
            <a:off x="3322957" y="971415"/>
            <a:ext cx="7738447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Начиная с 2014 года 17 июля отмечается «Всемирный день эмодзи».</a:t>
            </a:r>
          </a:p>
          <a:p>
            <a:pPr>
              <a:spcBef>
                <a:spcPts val="1000"/>
              </a:spcBef>
            </a:pPr>
            <a:r>
              <a:rPr lang="en" sz="2000" dirty="0"/>
              <a:t>Because of the calendar emoji (</a:t>
            </a:r>
            <a:r>
              <a:rPr lang="ru-RU" sz="2000" dirty="0"/>
              <a:t>📅) </a:t>
            </a:r>
            <a:r>
              <a:rPr lang="en" sz="2000" dirty="0"/>
              <a:t>showing July 17, this date was chosen for the annual World Emoji Day. The date originally referred to the day Apple premiered its calendar application, iCal, in 2002.</a:t>
            </a:r>
            <a:endParaRPr lang="ru-RU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E1CDE9-6EE3-7289-3753-857DCDAA2C7E}"/>
              </a:ext>
            </a:extLst>
          </p:cNvPr>
          <p:cNvSpPr txBox="1"/>
          <p:nvPr/>
        </p:nvSpPr>
        <p:spPr>
          <a:xfrm>
            <a:off x="1019961" y="1005598"/>
            <a:ext cx="216486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800" dirty="0"/>
              <a:t>📅</a:t>
            </a:r>
          </a:p>
        </p:txBody>
      </p:sp>
    </p:spTree>
    <p:extLst>
      <p:ext uri="{BB962C8B-B14F-4D97-AF65-F5344CB8AC3E}">
        <p14:creationId xmlns:p14="http://schemas.microsoft.com/office/powerpoint/2010/main" val="3655910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7726D-4E70-4C5E-023D-546F4DF7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Флаги стран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AE38B0-1274-9B5B-9AE5-20B8C26F5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7093945" cy="1424848"/>
          </a:xfrm>
        </p:spPr>
        <p:txBody>
          <a:bodyPr>
            <a:noAutofit/>
          </a:bodyPr>
          <a:lstStyle/>
          <a:p>
            <a:r>
              <a:rPr lang="en" sz="23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U+1F1E6</a:t>
            </a:r>
            <a:r>
              <a:rPr lang="en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2300" dirty="0"/>
              <a:t>🇦 </a:t>
            </a:r>
            <a:r>
              <a:rPr lang="en" sz="2300" dirty="0"/>
              <a:t>REGIONAL INDICATOR SYMBOL LETTER A</a:t>
            </a:r>
            <a:endParaRPr lang="ru-RU" sz="23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" sz="23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U+1F1FF</a:t>
            </a:r>
            <a:r>
              <a:rPr lang="en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2300" dirty="0"/>
              <a:t>🇿 </a:t>
            </a:r>
            <a:r>
              <a:rPr lang="en" sz="2300" dirty="0"/>
              <a:t>REGIONAL INDICATOR SYMBOL LETTER Z</a:t>
            </a:r>
          </a:p>
          <a:p>
            <a:pPr marL="0" indent="0">
              <a:buNone/>
            </a:pPr>
            <a:r>
              <a:rPr lang="ru-RU" sz="2300" dirty="0"/>
              <a:t>258</a:t>
            </a:r>
            <a:r>
              <a:rPr lang="en" sz="2300" dirty="0"/>
              <a:t> </a:t>
            </a:r>
            <a:r>
              <a:rPr lang="ru-RU" sz="2300" dirty="0"/>
              <a:t>последовательностей</a:t>
            </a:r>
            <a:r>
              <a:rPr lang="en-US" sz="2300" dirty="0"/>
              <a:t>: A + C, A + D, A + E, </a:t>
            </a:r>
            <a:r>
              <a:rPr lang="ru-RU" sz="2300" dirty="0"/>
              <a:t>и т.п.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14C206-5423-AAE3-F8C8-7350ECE6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70" y="2784724"/>
            <a:ext cx="7747154" cy="3684892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BD3876BF-AD05-CE85-64E9-3E7C2AEF3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r="1611" b="4062"/>
          <a:stretch/>
        </p:blipFill>
        <p:spPr bwMode="auto">
          <a:xfrm>
            <a:off x="8042178" y="462711"/>
            <a:ext cx="4149822" cy="20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6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9D64B-099F-77DC-30E8-F7E4C462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6" y="152399"/>
            <a:ext cx="11792934" cy="641690"/>
          </a:xfrm>
        </p:spPr>
        <p:txBody>
          <a:bodyPr>
            <a:noAutofit/>
          </a:bodyPr>
          <a:lstStyle/>
          <a:p>
            <a:r>
              <a:rPr lang="ru-RU" sz="3500" dirty="0"/>
              <a:t>Однобайтовые кодировки / кодовые страницы (кириллица):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CAA853-762C-98F0-A2E4-BC4B15EB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" y="1195057"/>
            <a:ext cx="4590613" cy="25544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D43FD-12AC-48EF-8F54-59780F800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21" y="4287811"/>
            <a:ext cx="4618891" cy="25701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AB48B1-1EB6-E030-4558-E0BC72A9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0" y="4287810"/>
            <a:ext cx="4618892" cy="25701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274DF4-539A-BB40-E945-F0026980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530" y="1220235"/>
            <a:ext cx="4590613" cy="2554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9FDDF1-26F2-DBA8-5CBC-8A0A951E4F42}"/>
              </a:ext>
            </a:extLst>
          </p:cNvPr>
          <p:cNvSpPr txBox="1"/>
          <p:nvPr/>
        </p:nvSpPr>
        <p:spPr>
          <a:xfrm>
            <a:off x="4992978" y="778613"/>
            <a:ext cx="2004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KOI8-U (UNIX)</a:t>
            </a:r>
            <a:endParaRPr lang="ru-RU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7A601-0551-5A73-8DCD-92DBE490F085}"/>
              </a:ext>
            </a:extLst>
          </p:cNvPr>
          <p:cNvSpPr txBox="1"/>
          <p:nvPr/>
        </p:nvSpPr>
        <p:spPr>
          <a:xfrm>
            <a:off x="340449" y="3856750"/>
            <a:ext cx="2317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CP1251 (Win 3.1)</a:t>
            </a:r>
            <a:endParaRPr lang="ru-RU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2A495-48C5-869E-E076-790920E0B688}"/>
              </a:ext>
            </a:extLst>
          </p:cNvPr>
          <p:cNvSpPr txBox="1"/>
          <p:nvPr/>
        </p:nvSpPr>
        <p:spPr>
          <a:xfrm>
            <a:off x="5083380" y="3863798"/>
            <a:ext cx="2390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Mac Cyrillic</a:t>
            </a:r>
            <a:endParaRPr lang="ru-RU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F30F6-1319-F5D0-D161-3FD8FA6E13D8}"/>
              </a:ext>
            </a:extLst>
          </p:cNvPr>
          <p:cNvSpPr txBox="1"/>
          <p:nvPr/>
        </p:nvSpPr>
        <p:spPr>
          <a:xfrm>
            <a:off x="305280" y="766638"/>
            <a:ext cx="1649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CP866 (DOS)</a:t>
            </a:r>
            <a:endParaRPr lang="ru-RU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C9D5D-FB6F-4915-C88F-A40C574A8918}"/>
              </a:ext>
            </a:extLst>
          </p:cNvPr>
          <p:cNvSpPr txBox="1"/>
          <p:nvPr/>
        </p:nvSpPr>
        <p:spPr>
          <a:xfrm>
            <a:off x="9510341" y="1258491"/>
            <a:ext cx="26133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Ещё кириллические кодировки:</a:t>
            </a:r>
            <a:endParaRPr lang="en" sz="20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CP1125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KOI-R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KOI8-RU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MAC Ukrainian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" sz="2000" dirty="0"/>
              <a:t>ISO 8859-5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sz="2000" dirty="0"/>
              <a:t>KOI-7</a:t>
            </a:r>
            <a:br>
              <a:rPr lang="ru-RU" sz="2000" dirty="0"/>
            </a:br>
            <a:endParaRPr lang="ru-RU" sz="2000" dirty="0"/>
          </a:p>
          <a:p>
            <a:r>
              <a:rPr lang="ru-RU" sz="2000" dirty="0"/>
              <a:t>Примеры кодовых страниц:</a:t>
            </a:r>
            <a:br>
              <a:rPr lang="ru-RU" sz="2000" dirty="0"/>
            </a:br>
            <a:r>
              <a:rPr lang="en-US" sz="2000" dirty="0"/>
              <a:t>CP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862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 —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иврит</a:t>
            </a:r>
            <a:b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CP866 —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кириллица</a:t>
            </a:r>
            <a:b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CP737 —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-apple-system"/>
              </a:rPr>
              <a:t>греческий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789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CA682-4DAE-7AAC-37D7-282C1123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Emoji tag sequences</a:t>
            </a:r>
            <a:r>
              <a:rPr lang="ru-RU" dirty="0"/>
              <a:t> / </a:t>
            </a:r>
            <a:r>
              <a:rPr lang="en" dirty="0"/>
              <a:t>keycap </a:t>
            </a:r>
            <a:r>
              <a:rPr lang="en-US" dirty="0"/>
              <a:t>sequences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1B746-0675-8813-3AA7-45A2C33EB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dirty="0"/>
              <a:t>1F3F4 E0067 E0062 E0065 E006E E0067 E007F  </a:t>
            </a:r>
            <a:r>
              <a:rPr lang="ru-RU" dirty="0"/>
              <a:t>🏴󠁧󠁢󠁥󠁮󠁧󠁿 </a:t>
            </a:r>
            <a:r>
              <a:rPr lang="en" dirty="0"/>
              <a:t>E5.0 flag: England</a:t>
            </a:r>
            <a:r>
              <a:rPr lang="ru-RU" dirty="0"/>
              <a:t> </a:t>
            </a:r>
            <a:r>
              <a:rPr lang="en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'gbeng\x7f'</a:t>
            </a:r>
          </a:p>
          <a:p>
            <a:r>
              <a:rPr lang="en" dirty="0"/>
              <a:t>1F3F4 E0067 E0062 E0073 E0063 E0074 E007F  </a:t>
            </a:r>
            <a:r>
              <a:rPr lang="ru-RU" dirty="0"/>
              <a:t>🏴󠁧󠁢󠁳󠁣󠁴󠁿 </a:t>
            </a:r>
            <a:r>
              <a:rPr lang="en" dirty="0"/>
              <a:t>E5.0 flag: Scotland</a:t>
            </a:r>
            <a:r>
              <a:rPr lang="ru-RU" dirty="0"/>
              <a:t> </a:t>
            </a:r>
            <a:r>
              <a:rPr lang="en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'gb</a:t>
            </a:r>
            <a:r>
              <a:rPr lang="en-US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sct</a:t>
            </a:r>
            <a:r>
              <a:rPr lang="en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\x7f'</a:t>
            </a:r>
            <a:endParaRPr lang="en" noProof="1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" dirty="0"/>
              <a:t>1F3F4 E0067 E0062 E0077 E006C E0073 E007F  </a:t>
            </a:r>
            <a:r>
              <a:rPr lang="ru-RU" dirty="0"/>
              <a:t>🏴󠁧󠁢󠁷󠁬󠁳󠁿 </a:t>
            </a:r>
            <a:r>
              <a:rPr lang="en" dirty="0"/>
              <a:t>E5.0 flag: Wales </a:t>
            </a:r>
            <a:r>
              <a:rPr lang="en" noProof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'gbwls\x7f'</a:t>
            </a:r>
          </a:p>
          <a:p>
            <a:r>
              <a:rPr lang="en" dirty="0"/>
              <a:t>0023 FE0F 20E3                                         #️⃣ E0.6 keycap: #</a:t>
            </a:r>
          </a:p>
          <a:p>
            <a:r>
              <a:rPr lang="en" dirty="0"/>
              <a:t>002A FE0F 20E3                                         *️⃣ E2.0 keycap: *</a:t>
            </a:r>
          </a:p>
          <a:p>
            <a:r>
              <a:rPr lang="en" dirty="0"/>
              <a:t>0030 FE0F 20E3                                         0️⃣ E0.6 keycap: 0</a:t>
            </a:r>
          </a:p>
          <a:p>
            <a:r>
              <a:rPr lang="en" dirty="0"/>
              <a:t>0031 FE0F 20E3                                         1️⃣ E0.6 keycap: 1</a:t>
            </a:r>
          </a:p>
          <a:p>
            <a:r>
              <a:rPr lang="en" dirty="0"/>
              <a:t>0032 FE0F 20E3                                         2️⃣ E0.6 keycap: 2</a:t>
            </a:r>
          </a:p>
          <a:p>
            <a:r>
              <a:rPr lang="en" dirty="0"/>
              <a:t>0033 FE0F 20E3                                         3️⃣ E0.6 keycap: 3</a:t>
            </a:r>
          </a:p>
          <a:p>
            <a:r>
              <a:rPr lang="en" dirty="0"/>
              <a:t>0034 FE0F 20E3                                         4️⃣ E0.6 keycap: 4</a:t>
            </a:r>
          </a:p>
          <a:p>
            <a:r>
              <a:rPr lang="en" dirty="0"/>
              <a:t>0035 FE0F 20E3                                         5️⃣ E0.6 keycap: 5</a:t>
            </a:r>
          </a:p>
          <a:p>
            <a:r>
              <a:rPr lang="en" dirty="0"/>
              <a:t>0036 FE0F 20E3                                         6️⃣ E0.6 keycap: 6</a:t>
            </a:r>
          </a:p>
          <a:p>
            <a:r>
              <a:rPr lang="en" dirty="0"/>
              <a:t>0037 FE0F 20E3                                         7️⃣ E0.6 keycap: 7</a:t>
            </a:r>
          </a:p>
          <a:p>
            <a:r>
              <a:rPr lang="en" dirty="0"/>
              <a:t>0038 FE0F 20E3                                         8️⃣ E0.6 keycap: 8</a:t>
            </a:r>
          </a:p>
          <a:p>
            <a:r>
              <a:rPr lang="en" dirty="0"/>
              <a:t>0039 FE0F 20E3                                         9️⃣ E0.6 keycap: 9</a:t>
            </a:r>
          </a:p>
          <a:p>
            <a:endParaRPr lang="en" dirty="0"/>
          </a:p>
          <a:p>
            <a:endParaRPr lang="ru-RU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F35D2853-F1A4-A312-648A-DC782ABD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37" y="2410838"/>
            <a:ext cx="3210881" cy="15132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54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193D0B-A8CD-C1C1-080E-312621B5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25" y="157812"/>
            <a:ext cx="6750486" cy="639474"/>
          </a:xfrm>
        </p:spPr>
        <p:txBody>
          <a:bodyPr>
            <a:normAutofit fontScale="90000"/>
          </a:bodyPr>
          <a:lstStyle/>
          <a:p>
            <a:r>
              <a:rPr lang="ru-RU" dirty="0"/>
              <a:t>Оттенки кожи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CB9440F-BF9F-7843-E39E-F33757158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30219"/>
              </p:ext>
            </p:extLst>
          </p:nvPr>
        </p:nvGraphicFramePr>
        <p:xfrm>
          <a:off x="751770" y="2922541"/>
          <a:ext cx="5852876" cy="26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025">
                  <a:extLst>
                    <a:ext uri="{9D8B030D-6E8A-4147-A177-3AD203B41FA5}">
                      <a16:colId xmlns:a16="http://schemas.microsoft.com/office/drawing/2014/main" val="3848471307"/>
                    </a:ext>
                  </a:extLst>
                </a:gridCol>
                <a:gridCol w="3903771">
                  <a:extLst>
                    <a:ext uri="{9D8B030D-6E8A-4147-A177-3AD203B41FA5}">
                      <a16:colId xmlns:a16="http://schemas.microsoft.com/office/drawing/2014/main" val="4009289529"/>
                    </a:ext>
                  </a:extLst>
                </a:gridCol>
                <a:gridCol w="973080">
                  <a:extLst>
                    <a:ext uri="{9D8B030D-6E8A-4147-A177-3AD203B41FA5}">
                      <a16:colId xmlns:a16="http://schemas.microsoft.com/office/drawing/2014/main" val="2698174733"/>
                    </a:ext>
                  </a:extLst>
                </a:gridCol>
              </a:tblGrid>
              <a:tr h="288481">
                <a:tc>
                  <a:txBody>
                    <a:bodyPr/>
                    <a:lstStyle/>
                    <a:p>
                      <a:pPr algn="ctr" fontAlgn="t"/>
                      <a:r>
                        <a:rPr lang="en" sz="2200" dirty="0"/>
                        <a:t>Code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200" dirty="0"/>
                        <a:t>Unicode Character Name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200" dirty="0"/>
                        <a:t>Char</a:t>
                      </a:r>
                    </a:p>
                  </a:txBody>
                  <a:tcPr marL="43526" marR="43526" marT="43526" marB="43526"/>
                </a:tc>
                <a:extLst>
                  <a:ext uri="{0D108BD9-81ED-4DB2-BD59-A6C34878D82A}">
                    <a16:rowId xmlns:a16="http://schemas.microsoft.com/office/drawing/2014/main" val="4105604496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U+1F3FB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EMOJI MODIFIER FITZPATRICK TYPE-1-2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🏻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41101199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U+1F3FC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EMOJI MODIFIER FITZPATRICK TYPE-3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🏼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88956418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U+1F3FD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/>
                        <a:t>EMOJI MODIFIER FITZPATRICK TYPE-4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🏽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42154777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U+1F3FE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EMOJI MODIFIER FITZPATRICK TYPE-5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🏾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27765610"/>
                  </a:ext>
                </a:extLst>
              </a:tr>
              <a:tr h="301888">
                <a:tc>
                  <a:txBody>
                    <a:bodyPr/>
                    <a:lstStyle/>
                    <a:p>
                      <a:pPr algn="l" fontAlgn="t"/>
                      <a:r>
                        <a:rPr lang="en" sz="1800"/>
                        <a:t>U+1F3FF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800" dirty="0"/>
                        <a:t>EMOJI MODIFIER FITZPATRICK TYPE-6</a:t>
                      </a:r>
                    </a:p>
                  </a:txBody>
                  <a:tcPr marL="43526" marR="43526" marT="43526" marB="4352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900" dirty="0"/>
                        <a:t>🏿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69513854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7274FD-7A2D-1864-EFE7-C0F3420C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10" y="0"/>
            <a:ext cx="4598795" cy="64448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1D6607-E714-0D62-65CA-48555F3B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46" y="857586"/>
            <a:ext cx="5216954" cy="112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D9A837-FBC2-5226-AE82-5678FB350F9B}"/>
              </a:ext>
            </a:extLst>
          </p:cNvPr>
          <p:cNvSpPr txBox="1"/>
          <p:nvPr/>
        </p:nvSpPr>
        <p:spPr>
          <a:xfrm>
            <a:off x="570809" y="5653828"/>
            <a:ext cx="60978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2000" dirty="0"/>
              <a:t>«Human emoji that are not followed by one of these five modifiers should be displayed in a generic, non-realistic skin tone, such as bright yellow (</a:t>
            </a:r>
            <a:r>
              <a:rPr lang="en" sz="2000" b="0" i="0" dirty="0">
                <a:solidFill>
                  <a:srgbClr val="FFCC22"/>
                </a:solidFill>
                <a:effectLst/>
                <a:latin typeface="Arial" panose="020B0604020202020204" pitchFamily="34" charset="0"/>
              </a:rPr>
              <a:t>■</a:t>
            </a:r>
            <a:r>
              <a:rPr lang="en" sz="2000" dirty="0"/>
              <a:t>), blue (</a:t>
            </a:r>
            <a:r>
              <a:rPr lang="en" sz="2000" b="0" i="0" dirty="0">
                <a:solidFill>
                  <a:srgbClr val="3399CC"/>
                </a:solidFill>
                <a:effectLst/>
                <a:latin typeface="Arial" panose="020B0604020202020204" pitchFamily="34" charset="0"/>
              </a:rPr>
              <a:t>■</a:t>
            </a:r>
            <a:r>
              <a:rPr lang="en" sz="2000" dirty="0"/>
              <a:t>), or gray (</a:t>
            </a:r>
            <a:r>
              <a:rPr lang="en" sz="2000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■</a:t>
            </a:r>
            <a:r>
              <a:rPr lang="e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65B8C8-EB40-B692-26F9-556D73056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73" y="2045876"/>
            <a:ext cx="4813300" cy="66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7341CD-5369-11D2-85D9-C5B8FA229AC7}"/>
              </a:ext>
            </a:extLst>
          </p:cNvPr>
          <p:cNvSpPr txBox="1"/>
          <p:nvPr/>
        </p:nvSpPr>
        <p:spPr>
          <a:xfrm>
            <a:off x="7447402" y="6422834"/>
            <a:ext cx="374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Total elements: 655</a:t>
            </a:r>
            <a:r>
              <a:rPr lang="ru-R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15608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FC2AC-464A-10A3-360E-427FFEAC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 </a:t>
            </a:r>
            <a:r>
              <a:rPr lang="en" dirty="0"/>
              <a:t>Emoji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C91975-F3E1-4C62-71FE-16DBE5ED2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ru-RU" dirty="0"/>
              <a:t>Атрибуты используются для указания символа </a:t>
            </a:r>
            <a:r>
              <a:rPr lang="en" dirty="0"/>
              <a:t>Emoji, </a:t>
            </a:r>
            <a:r>
              <a:rPr lang="ru-RU" dirty="0"/>
              <a:t>имеющего конкретные атрибуты. Сейчас определены 3 типа атрибутов:</a:t>
            </a:r>
          </a:p>
          <a:p>
            <a:pPr algn="l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Пол персонажа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Мужской</a:t>
            </a:r>
            <a:r>
              <a:rPr lang="en-US" sz="2600" dirty="0"/>
              <a:t> 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👨 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U+1F468) 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♂</a:t>
            </a:r>
            <a:r>
              <a:rPr lang="en-US" sz="2600" dirty="0">
                <a:solidFill>
                  <a:srgbClr val="000000"/>
                </a:solidFill>
                <a:latin typeface="-apple-system"/>
              </a:rPr>
              <a:t>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U+2642)</a:t>
            </a:r>
            <a:endParaRPr lang="en-US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Женский</a:t>
            </a:r>
            <a:r>
              <a:rPr lang="en-US" sz="2600" dirty="0"/>
              <a:t> 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👩 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U+1F469) 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♀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U+2640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endParaRPr lang="en-US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Нейтральный </a:t>
            </a:r>
            <a:r>
              <a:rPr lang="ru-RU" sz="2600" dirty="0">
                <a:solidFill>
                  <a:srgbClr val="D4D0AB"/>
                </a:solidFill>
                <a:effectLst/>
              </a:rPr>
              <a:t>🧑 </a:t>
            </a:r>
            <a:r>
              <a:rPr lang="ru-RU" sz="2600" dirty="0">
                <a:effectLst/>
              </a:rPr>
              <a:t>(</a:t>
            </a:r>
            <a:r>
              <a:rPr lang="en" sz="2600" b="0" i="0" dirty="0">
                <a:solidFill>
                  <a:srgbClr val="000000"/>
                </a:solidFill>
                <a:effectLst/>
                <a:latin typeface="-apple-system"/>
              </a:rPr>
              <a:t>U+1F9D1</a:t>
            </a:r>
            <a:r>
              <a:rPr lang="ru-RU" sz="2600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endParaRPr lang="ru-RU" sz="26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Мальчик </a:t>
            </a:r>
            <a:r>
              <a:rPr lang="ru-RU" sz="2600" dirty="0">
                <a:effectLst/>
              </a:rPr>
              <a:t>👦</a:t>
            </a:r>
            <a:r>
              <a:rPr lang="ru-RU" sz="2600" dirty="0"/>
              <a:t> (</a:t>
            </a:r>
            <a:r>
              <a:rPr lang="en" sz="2600" dirty="0">
                <a:effectLst/>
              </a:rPr>
              <a:t>U</a:t>
            </a:r>
            <a:r>
              <a:rPr lang="ru-RU" sz="2600" dirty="0">
                <a:effectLst/>
              </a:rPr>
              <a:t>+</a:t>
            </a:r>
            <a:r>
              <a:rPr lang="en" sz="2600" dirty="0">
                <a:effectLst/>
              </a:rPr>
              <a:t>1F466</a:t>
            </a:r>
            <a:r>
              <a:rPr lang="ru-RU" sz="2600" dirty="0">
                <a:effectLst/>
              </a:rPr>
              <a:t>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>
                <a:effectLst/>
              </a:rPr>
              <a:t>Девочка 👧</a:t>
            </a:r>
            <a:r>
              <a:rPr lang="ru-RU" sz="2600" dirty="0"/>
              <a:t> (</a:t>
            </a:r>
            <a:r>
              <a:rPr lang="en" sz="2600" dirty="0">
                <a:effectLst/>
              </a:rPr>
              <a:t>U</a:t>
            </a:r>
            <a:r>
              <a:rPr lang="ru-RU" sz="2600" dirty="0"/>
              <a:t>+</a:t>
            </a:r>
            <a:r>
              <a:rPr lang="en" sz="2600" dirty="0">
                <a:effectLst/>
              </a:rPr>
              <a:t>1F467</a:t>
            </a:r>
            <a:r>
              <a:rPr lang="ru-RU" sz="2600" dirty="0">
                <a:effectLst/>
              </a:rPr>
              <a:t>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>
                <a:effectLst/>
              </a:rPr>
              <a:t>Ребёнок 🧒 (</a:t>
            </a:r>
            <a:r>
              <a:rPr lang="en" sz="2600" dirty="0">
                <a:effectLst/>
              </a:rPr>
              <a:t>U</a:t>
            </a:r>
            <a:r>
              <a:rPr lang="ru-RU" sz="2600" dirty="0">
                <a:effectLst/>
              </a:rPr>
              <a:t>+</a:t>
            </a:r>
            <a:r>
              <a:rPr lang="en" sz="2600" dirty="0">
                <a:effectLst/>
              </a:rPr>
              <a:t>1F9D2</a:t>
            </a:r>
            <a:r>
              <a:rPr lang="ru-RU" sz="2600" dirty="0">
                <a:effectLst/>
              </a:rPr>
              <a:t>)</a:t>
            </a:r>
            <a:endParaRPr lang="ru-RU" sz="2600" dirty="0"/>
          </a:p>
          <a:p>
            <a:pPr algn="l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Цвет волос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Чёрные</a:t>
            </a:r>
            <a:r>
              <a:rPr lang="en-US" sz="2600" dirty="0"/>
              <a:t> (</a:t>
            </a:r>
            <a:r>
              <a:rPr lang="ru-RU" sz="2600" dirty="0"/>
              <a:t>по умолчанию</a:t>
            </a:r>
            <a:r>
              <a:rPr lang="en-US" sz="2600" dirty="0"/>
              <a:t>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Белые 🦳</a:t>
            </a:r>
            <a:r>
              <a:rPr lang="en-US" sz="2600" dirty="0"/>
              <a:t>(</a:t>
            </a:r>
            <a:r>
              <a:rPr lang="en" sz="2600" dirty="0"/>
              <a:t>U+1F9B3</a:t>
            </a:r>
            <a:r>
              <a:rPr lang="en-US" sz="2600" dirty="0"/>
              <a:t>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Красные</a:t>
            </a:r>
            <a:r>
              <a:rPr lang="en-US" sz="2600" dirty="0"/>
              <a:t> 🦰(U+1F9B0)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Плешь 🦲</a:t>
            </a:r>
            <a:r>
              <a:rPr lang="en-US" sz="2600" dirty="0"/>
              <a:t>(</a:t>
            </a:r>
            <a:r>
              <a:rPr lang="en" sz="2600" dirty="0"/>
              <a:t>U+1F9B2</a:t>
            </a:r>
            <a:r>
              <a:rPr lang="en-US" sz="2600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Кудрявые 🦱</a:t>
            </a:r>
            <a:r>
              <a:rPr lang="en-US" sz="2600" dirty="0"/>
              <a:t>(</a:t>
            </a:r>
            <a:r>
              <a:rPr lang="en" sz="2600" dirty="0"/>
              <a:t>U+1F9B1</a:t>
            </a:r>
            <a:r>
              <a:rPr lang="en-US" sz="2600" dirty="0"/>
              <a:t>)</a:t>
            </a:r>
            <a:endParaRPr lang="ru-RU" sz="2600" dirty="0"/>
          </a:p>
          <a:p>
            <a:pPr algn="l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Направление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Направо ➡</a:t>
            </a:r>
            <a:r>
              <a:rPr lang="en-US" sz="2600" dirty="0"/>
              <a:t> (</a:t>
            </a:r>
            <a:r>
              <a:rPr lang="en" sz="2600" dirty="0"/>
              <a:t>U+27A1)</a:t>
            </a:r>
            <a:endParaRPr lang="ru-RU" sz="2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Налево</a:t>
            </a:r>
          </a:p>
          <a:p>
            <a:pPr marL="0" indent="0" algn="l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35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A581F-8E5F-53ED-2DFA-507C2B34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075"/>
            <a:ext cx="10515600" cy="713398"/>
          </a:xfrm>
        </p:spPr>
        <p:txBody>
          <a:bodyPr>
            <a:normAutofit/>
          </a:bodyPr>
          <a:lstStyle/>
          <a:p>
            <a:r>
              <a:rPr lang="en-US" sz="4400" dirty="0"/>
              <a:t>Emoji ZWJ-</a:t>
            </a:r>
            <a:r>
              <a:rPr lang="ru-RU" sz="4400" dirty="0"/>
              <a:t>последовательности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4A057-04A4-83B7-A455-DE73EB259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098"/>
            <a:ext cx="10718494" cy="30792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U+200D ZERO WIDTH JOINER (ZWJ) </a:t>
            </a:r>
            <a:r>
              <a:rPr lang="ru-RU" sz="2000" dirty="0"/>
              <a:t>может использоваться между элементами последовательности символов, чтобы указать, что должен быть представлен один </a:t>
            </a:r>
            <a:r>
              <a:rPr lang="en-US" sz="2000" dirty="0"/>
              <a:t>glyph</a:t>
            </a:r>
            <a:r>
              <a:rPr lang="ru-RU" sz="2000" dirty="0"/>
              <a:t>, если он доступен. 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Для пользователя такой системы они ведут себя как отдельные символы эмодзи, хотя внутри они представляют собой последовательности.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последовательность смайлов </a:t>
            </a:r>
            <a:r>
              <a:rPr lang="en" sz="2000" dirty="0"/>
              <a:t>ZWJ </a:t>
            </a:r>
            <a:r>
              <a:rPr lang="ru-RU" sz="2000" dirty="0"/>
              <a:t>отправляется в систему, которая не имеет соответствующего единственного </a:t>
            </a:r>
            <a:r>
              <a:rPr lang="en-US" sz="2000" dirty="0"/>
              <a:t>glyph</a:t>
            </a:r>
            <a:r>
              <a:rPr lang="ru-RU" sz="2000" dirty="0"/>
              <a:t>, символы </a:t>
            </a:r>
            <a:r>
              <a:rPr lang="en" sz="2000" dirty="0"/>
              <a:t>ZWJ </a:t>
            </a:r>
            <a:r>
              <a:rPr lang="ru-RU" sz="2000" dirty="0"/>
              <a:t>игнорируются и</a:t>
            </a:r>
            <a:br>
              <a:rPr lang="en-US" sz="2000" dirty="0"/>
            </a:br>
            <a:r>
              <a:rPr lang="ru-RU" sz="2000" dirty="0"/>
              <a:t>отображается резервная последовательность</a:t>
            </a:r>
            <a:br>
              <a:rPr lang="en-US" sz="2000" dirty="0"/>
            </a:br>
            <a:r>
              <a:rPr lang="ru-RU" sz="2000" dirty="0"/>
              <a:t>отдельных смайлов.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2646D1-8CAF-C78B-25BB-7515BE0A4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" r="1866" b="7539"/>
          <a:stretch/>
        </p:blipFill>
        <p:spPr>
          <a:xfrm>
            <a:off x="838200" y="4569778"/>
            <a:ext cx="4868537" cy="173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227C71-86D9-6063-FB58-1752417D5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45" y="3778786"/>
            <a:ext cx="3163499" cy="3079214"/>
          </a:xfrm>
          <a:prstGeom prst="rect">
            <a:avLst/>
          </a:prstGeom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2BE6F111-DFE0-1D8A-CE00-4AEB2F0A3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85005"/>
              </p:ext>
            </p:extLst>
          </p:nvPr>
        </p:nvGraphicFramePr>
        <p:xfrm>
          <a:off x="9939052" y="3291840"/>
          <a:ext cx="1962012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006">
                  <a:extLst>
                    <a:ext uri="{9D8B030D-6E8A-4147-A177-3AD203B41FA5}">
                      <a16:colId xmlns:a16="http://schemas.microsoft.com/office/drawing/2014/main" val="2245528550"/>
                    </a:ext>
                  </a:extLst>
                </a:gridCol>
                <a:gridCol w="981006">
                  <a:extLst>
                    <a:ext uri="{9D8B030D-6E8A-4147-A177-3AD203B41FA5}">
                      <a16:colId xmlns:a16="http://schemas.microsoft.com/office/drawing/2014/main" val="78706337"/>
                    </a:ext>
                  </a:extLst>
                </a:gridCol>
              </a:tblGrid>
              <a:tr h="588272">
                <a:tc>
                  <a:txBody>
                    <a:bodyPr/>
                    <a:lstStyle/>
                    <a:p>
                      <a:pPr algn="ctr"/>
                      <a:r>
                        <a:rPr lang="ru-RU" noProof="1"/>
                        <a:t>Кол.</a:t>
                      </a:r>
                      <a:br>
                        <a:rPr lang="en-US" noProof="1"/>
                      </a:br>
                      <a:r>
                        <a:rPr lang="ru-RU" noProof="1"/>
                        <a:t>симв.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noProof="1"/>
                        <a:t>Кол. эм.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545044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88012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985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00302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593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870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90318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434852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0505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34940"/>
                  </a:ext>
                </a:extLst>
              </a:tr>
              <a:tr h="33615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96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25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116B00B-D435-BE5A-36B6-E0B8502ED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47" y="415588"/>
            <a:ext cx="10515600" cy="455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Семья</a:t>
            </a:r>
            <a:r>
              <a:rPr lang="en-US" dirty="0"/>
              <a:t> (</a:t>
            </a:r>
            <a:r>
              <a:rPr lang="ru-RU" dirty="0"/>
              <a:t>люди + цвета кожи</a:t>
            </a:r>
            <a:r>
              <a:rPr lang="en-US" dirty="0"/>
              <a:t>)</a:t>
            </a:r>
            <a:r>
              <a:rPr lang="ru-RU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B71867-D722-2153-08F9-6A5C3E54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46" y="973920"/>
            <a:ext cx="8041485" cy="141673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70EA00E-0DFC-AC79-BC30-19E30BE2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9" y="3994614"/>
            <a:ext cx="4752402" cy="2715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ECBBAB3-785F-9CCF-0EF8-A3BAFE57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29" y="2599981"/>
            <a:ext cx="7909193" cy="136158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BD43B7-5282-8F33-8915-E723EF665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647" y="4567302"/>
            <a:ext cx="5952692" cy="17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99825485-913D-BC23-A5F7-E48D0E21F2F4}"/>
              </a:ext>
            </a:extLst>
          </p:cNvPr>
          <p:cNvSpPr txBox="1">
            <a:spLocks/>
          </p:cNvSpPr>
          <p:nvPr/>
        </p:nvSpPr>
        <p:spPr>
          <a:xfrm>
            <a:off x="893282" y="93694"/>
            <a:ext cx="7655805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Любовь (+ оттенки кожи):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A3E8F5-DCB0-B104-18E1-CCAC61B9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49" y="3609204"/>
            <a:ext cx="7479537" cy="15558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A1864C-0605-83D5-ABC0-B5D82EE8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84" y="571092"/>
            <a:ext cx="7435468" cy="125882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DDF5C096-60FB-D61C-D9D7-B57B0177BA8F}"/>
              </a:ext>
            </a:extLst>
          </p:cNvPr>
          <p:cNvSpPr txBox="1">
            <a:spLocks/>
          </p:cNvSpPr>
          <p:nvPr/>
        </p:nvSpPr>
        <p:spPr>
          <a:xfrm>
            <a:off x="871249" y="3201318"/>
            <a:ext cx="7655805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Поцелуи (+ оттенки кожи):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B8F1A5-1679-4C11-FC09-8C2453CD2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67" y="5236949"/>
            <a:ext cx="7435468" cy="15891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BA1B34-C971-773E-3573-E4C4FEE7F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01" y="1791482"/>
            <a:ext cx="7435468" cy="12741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E6223C-B8F0-B27B-F968-E1861B85A7DB}"/>
              </a:ext>
            </a:extLst>
          </p:cNvPr>
          <p:cNvSpPr txBox="1"/>
          <p:nvPr/>
        </p:nvSpPr>
        <p:spPr>
          <a:xfrm>
            <a:off x="9033832" y="2993430"/>
            <a:ext cx="2941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«</a:t>
            </a:r>
            <a:r>
              <a:rPr lang="ru-RU" i="1" dirty="0"/>
              <a:t>Эта безумная любовь окончательно вскружила мне голову и я совершенно потерял свой профессиональный нюх…</a:t>
            </a:r>
            <a:r>
              <a:rPr lang="en-US" i="1" dirty="0"/>
              <a:t>»</a:t>
            </a:r>
            <a:br>
              <a:rPr lang="en-US" i="1" dirty="0"/>
            </a:br>
            <a:r>
              <a:rPr lang="ru-RU" i="1" dirty="0"/>
              <a:t>А. Лапенко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7A8D31-599C-0650-E32D-B41452DCF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733" y="549058"/>
            <a:ext cx="2312318" cy="23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0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>
            <a:extLst>
              <a:ext uri="{FF2B5EF4-FFF2-40B4-BE49-F238E27FC236}">
                <a16:creationId xmlns:a16="http://schemas.microsoft.com/office/drawing/2014/main" id="{36CE2AFD-33D3-875E-2935-5E2DB902DC15}"/>
              </a:ext>
            </a:extLst>
          </p:cNvPr>
          <p:cNvSpPr txBox="1">
            <a:spLocks/>
          </p:cNvSpPr>
          <p:nvPr/>
        </p:nvSpPr>
        <p:spPr>
          <a:xfrm>
            <a:off x="750065" y="243875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Пара держится за руку (</a:t>
            </a:r>
            <a:r>
              <a:rPr lang="en-US" dirty="0"/>
              <a:t>+ </a:t>
            </a:r>
            <a:r>
              <a:rPr lang="ru-RU" dirty="0"/>
              <a:t>гендер + оттенки кожи):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2538D3-2FDB-70BB-ABE0-0A4AE980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678587"/>
            <a:ext cx="7887159" cy="1227292"/>
          </a:xfrm>
          <a:prstGeom prst="rect">
            <a:avLst/>
          </a:prstGeom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id="{D3F4E719-6B73-20D6-3054-498FBD112D8C}"/>
              </a:ext>
            </a:extLst>
          </p:cNvPr>
          <p:cNvSpPr txBox="1">
            <a:spLocks/>
          </p:cNvSpPr>
          <p:nvPr/>
        </p:nvSpPr>
        <p:spPr>
          <a:xfrm>
            <a:off x="750065" y="1987440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Рукопожатия (+ оттенки кожи):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7D8AFBB-1AF4-5F28-BA0A-2B10EE7A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37759"/>
            <a:ext cx="7964278" cy="1108151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33A839E0-E3DF-C789-53B1-3A2FB212E692}"/>
              </a:ext>
            </a:extLst>
          </p:cNvPr>
          <p:cNvSpPr txBox="1">
            <a:spLocks/>
          </p:cNvSpPr>
          <p:nvPr/>
        </p:nvSpPr>
        <p:spPr>
          <a:xfrm>
            <a:off x="772098" y="3385264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Гендеры</a:t>
            </a:r>
            <a:r>
              <a:rPr lang="en-US" dirty="0"/>
              <a:t> (+ </a:t>
            </a:r>
            <a:r>
              <a:rPr lang="ru-RU" dirty="0"/>
              <a:t>оттенки кожи + цвета волос</a:t>
            </a:r>
            <a:r>
              <a:rPr lang="en-US" dirty="0"/>
              <a:t>)</a:t>
            </a:r>
            <a:r>
              <a:rPr lang="ru-RU" dirty="0"/>
              <a:t>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7E20B42-AD9C-A1FF-1115-0AF4CBF5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840628"/>
            <a:ext cx="7887159" cy="1166473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D4F2D21-3532-ACA1-CE44-F3F197FBE196}"/>
              </a:ext>
            </a:extLst>
          </p:cNvPr>
          <p:cNvSpPr txBox="1">
            <a:spLocks/>
          </p:cNvSpPr>
          <p:nvPr/>
        </p:nvSpPr>
        <p:spPr>
          <a:xfrm>
            <a:off x="750065" y="4971624"/>
            <a:ext cx="7325299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Волосы (+ оттенки кожи):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6987712-E7B2-7232-1AB1-775B15D38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7" y="5513354"/>
            <a:ext cx="7887159" cy="1187121"/>
          </a:xfrm>
          <a:prstGeom prst="rect">
            <a:avLst/>
          </a:prstGeom>
        </p:spPr>
      </p:pic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06E9081-A1F1-DD3F-F2AD-FF1FCE53A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474" y="5607585"/>
            <a:ext cx="3044324" cy="8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16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AFF30FC6-5E4A-B9D2-703E-72DF3051A0D3}"/>
              </a:ext>
            </a:extLst>
          </p:cNvPr>
          <p:cNvSpPr txBox="1">
            <a:spLocks/>
          </p:cNvSpPr>
          <p:nvPr/>
        </p:nvSpPr>
        <p:spPr>
          <a:xfrm>
            <a:off x="661930" y="288980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Роль / профессия (+ гендер + оттенки кожи</a:t>
            </a:r>
            <a:r>
              <a:rPr lang="en-US" dirty="0"/>
              <a:t> + </a:t>
            </a:r>
            <a:r>
              <a:rPr lang="ru-RU" dirty="0"/>
              <a:t>направление):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B72175-5540-E19D-D3A8-F8B949EF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30" y="1992906"/>
            <a:ext cx="7772400" cy="11432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42B2CA-ED8A-9BB7-F629-19B721D7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0" y="744344"/>
            <a:ext cx="7811180" cy="1162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05BF93-6857-CC85-D274-F23F93888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30" y="3056672"/>
            <a:ext cx="8806612" cy="1151769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A9F95678-6232-89AF-746D-D5E5D62048E9}"/>
              </a:ext>
            </a:extLst>
          </p:cNvPr>
          <p:cNvSpPr txBox="1">
            <a:spLocks/>
          </p:cNvSpPr>
          <p:nvPr/>
        </p:nvSpPr>
        <p:spPr>
          <a:xfrm>
            <a:off x="661930" y="4076237"/>
            <a:ext cx="10515600" cy="455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Иное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5329E68-33F7-8D9A-81DF-462269013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10" y="4575669"/>
            <a:ext cx="7772400" cy="22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3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E26B06-B255-23DC-B8F9-7D8844C8D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35" y="398175"/>
            <a:ext cx="2249278" cy="1540793"/>
          </a:xfrm>
        </p:spPr>
        <p:txBody>
          <a:bodyPr>
            <a:normAutofit fontScale="90000"/>
          </a:bodyPr>
          <a:lstStyle/>
          <a:p>
            <a:r>
              <a:rPr lang="en" dirty="0"/>
              <a:t>Emoji</a:t>
            </a:r>
            <a:br>
              <a:rPr lang="en" dirty="0"/>
            </a:br>
            <a:r>
              <a:rPr lang="en" dirty="0"/>
              <a:t>Counts,</a:t>
            </a:r>
            <a:br>
              <a:rPr lang="en" dirty="0"/>
            </a:br>
            <a:r>
              <a:rPr lang="en" dirty="0"/>
              <a:t>v15.1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515A3E-64A2-A5DE-1338-E14E72B37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43" y="0"/>
            <a:ext cx="945879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B7F044-5593-D5C5-26A2-B483211523D8}"/>
              </a:ext>
            </a:extLst>
          </p:cNvPr>
          <p:cNvSpPr txBox="1"/>
          <p:nvPr/>
        </p:nvSpPr>
        <p:spPr>
          <a:xfrm>
            <a:off x="372735" y="2319960"/>
            <a:ext cx="203812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dirty="0"/>
              <a:t>🤦🏿‍♀️</a:t>
            </a:r>
            <a:endParaRPr lang="en-US" sz="11500" dirty="0"/>
          </a:p>
          <a:p>
            <a:r>
              <a:rPr lang="ru-RU" sz="11500" dirty="0"/>
              <a:t>🤷🏿‍♀️</a:t>
            </a:r>
            <a:endParaRPr lang="en-US" sz="11500" dirty="0"/>
          </a:p>
          <a:p>
            <a:r>
              <a:rPr lang="ru-RU" dirty="0"/>
              <a:t>1875</a:t>
            </a:r>
            <a:r>
              <a:rPr lang="en-US" dirty="0"/>
              <a:t> </a:t>
            </a:r>
            <a:r>
              <a:rPr lang="ru-RU" dirty="0"/>
              <a:t>эмодзи только с цветом кожи</a:t>
            </a:r>
          </a:p>
        </p:txBody>
      </p:sp>
    </p:spTree>
    <p:extLst>
      <p:ext uri="{BB962C8B-B14F-4D97-AF65-F5344CB8AC3E}">
        <p14:creationId xmlns:p14="http://schemas.microsoft.com/office/powerpoint/2010/main" val="1425228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632CD-44D3-A917-1CFD-19DB5422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кодировки </a:t>
            </a:r>
            <a:r>
              <a:rPr lang="en-US" dirty="0"/>
              <a:t>Emoji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680370C-73B3-9383-001A-7AC28B8B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02" y="1556083"/>
            <a:ext cx="5827005" cy="23140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B87200-8C40-74BB-2769-7BBFFC7F6B89}"/>
              </a:ext>
            </a:extLst>
          </p:cNvPr>
          <p:cNvSpPr txBox="1"/>
          <p:nvPr/>
        </p:nvSpPr>
        <p:spPr>
          <a:xfrm>
            <a:off x="838200" y="1078523"/>
            <a:ext cx="8283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Подводя итог, можно сказать, что это семь способов кодировки эмодзи:</a:t>
            </a:r>
          </a:p>
        </p:txBody>
      </p:sp>
      <p:pic>
        <p:nvPicPr>
          <p:cNvPr id="11274" name="Picture 10" descr="image">
            <a:extLst>
              <a:ext uri="{FF2B5EF4-FFF2-40B4-BE49-F238E27FC236}">
                <a16:creationId xmlns:a16="http://schemas.microsoft.com/office/drawing/2014/main" id="{00D795E7-2317-8596-23BB-B51CD2E6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85" y="4438160"/>
            <a:ext cx="5636963" cy="219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B8CAA-9AF6-42D2-E6A6-3FD2FAEE9B4B}"/>
              </a:ext>
            </a:extLst>
          </p:cNvPr>
          <p:cNvSpPr txBox="1"/>
          <p:nvPr/>
        </p:nvSpPr>
        <p:spPr>
          <a:xfrm>
            <a:off x="838200" y="3958252"/>
            <a:ext cx="942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Методы из 1-4 могут быть объединены для построения довольно сложной эмодзи:</a:t>
            </a:r>
          </a:p>
        </p:txBody>
      </p:sp>
    </p:spTree>
    <p:extLst>
      <p:ext uri="{BB962C8B-B14F-4D97-AF65-F5344CB8AC3E}">
        <p14:creationId xmlns:p14="http://schemas.microsoft.com/office/powerpoint/2010/main" val="9243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89D34-9E6E-8741-D41D-4474A59F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9" y="384364"/>
            <a:ext cx="4586057" cy="1133736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Диалог</a:t>
            </a:r>
            <a:br>
              <a:rPr lang="ru-RU" dirty="0"/>
            </a:br>
            <a:r>
              <a:rPr lang="en-US" dirty="0"/>
              <a:t>«</a:t>
            </a:r>
            <a:r>
              <a:rPr lang="ru-RU" dirty="0"/>
              <a:t>Выбор кодировки</a:t>
            </a:r>
            <a:r>
              <a:rPr lang="en-US" dirty="0"/>
              <a:t>»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925E05-8E9E-30E3-672F-669559D56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69" y="2007156"/>
            <a:ext cx="4586057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6BDE9-882D-6D1D-5F24-11FDFFC5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79" y="395143"/>
            <a:ext cx="6300902" cy="21665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30E378-93FB-23D4-F45E-96942F675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79" y="2809463"/>
            <a:ext cx="6395039" cy="39056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9275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03D03-0338-4D19-F8B7-AA833007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20" y="253366"/>
            <a:ext cx="4585011" cy="1301114"/>
          </a:xfrm>
        </p:spPr>
        <p:txBody>
          <a:bodyPr>
            <a:normAutofit fontScale="90000"/>
          </a:bodyPr>
          <a:lstStyle/>
          <a:p>
            <a:r>
              <a:rPr lang="en-US" dirty="0"/>
              <a:t>Emoji:</a:t>
            </a:r>
            <a:br>
              <a:rPr lang="en-US" dirty="0"/>
            </a:br>
            <a:r>
              <a:rPr lang="en-US" dirty="0"/>
              <a:t>Vendors &amp; Platforms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E59E9E6-F5DF-2A4E-1E9E-321D8408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26" y="-1"/>
            <a:ext cx="1870363" cy="6858000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257FE6-79CC-07DD-6B0D-BD61970B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42" y="0"/>
            <a:ext cx="1683884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AA9D01-091B-BCF8-8CF9-5F995D9B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189" y="0"/>
            <a:ext cx="186381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13F682-E48F-F268-5360-844BD8D8A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71" y="-1"/>
            <a:ext cx="1693942" cy="2969501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6DCB54A-E763-D34E-31AD-C2F082C63492}"/>
              </a:ext>
            </a:extLst>
          </p:cNvPr>
          <p:cNvGrpSpPr/>
          <p:nvPr/>
        </p:nvGrpSpPr>
        <p:grpSpPr>
          <a:xfrm>
            <a:off x="694064" y="1789421"/>
            <a:ext cx="3445726" cy="4632333"/>
            <a:chOff x="694064" y="1789421"/>
            <a:chExt cx="3445726" cy="4632333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37BDD5-4287-63E7-7045-B92668A0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64" y="1789421"/>
              <a:ext cx="3445726" cy="463233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0DB9CCDA-C1F2-2122-2630-2D2CFCBB418E}"/>
                    </a:ext>
                  </a:extLst>
                </p14:cNvPr>
                <p14:cNvContentPartPr/>
                <p14:nvPr/>
              </p14:nvContentPartPr>
              <p14:xfrm>
                <a:off x="3450815" y="2032404"/>
                <a:ext cx="614160" cy="1440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0DB9CCDA-C1F2-2122-2630-2D2CFCBB41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2175" y="2023764"/>
                  <a:ext cx="631800" cy="3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906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3DDE5-9041-321E-F595-10F65BC6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821" y="111736"/>
            <a:ext cx="10515600" cy="571311"/>
          </a:xfrm>
        </p:spPr>
        <p:txBody>
          <a:bodyPr>
            <a:normAutofit fontScale="90000"/>
          </a:bodyPr>
          <a:lstStyle/>
          <a:p>
            <a:r>
              <a:rPr lang="ru-RU" dirty="0"/>
              <a:t>Шрифт </a:t>
            </a:r>
            <a:r>
              <a:rPr lang="en-US" dirty="0"/>
              <a:t>Apple Color Emoji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95D14-8889-7A10-BD10-07A8AF49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21" y="683047"/>
            <a:ext cx="9801515" cy="61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52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38C389D-7AD7-D25F-BCD6-A3D92A48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99554"/>
          </a:xfrm>
        </p:spPr>
        <p:txBody>
          <a:bodyPr/>
          <a:lstStyle/>
          <a:p>
            <a:r>
              <a:rPr lang="ru-RU" dirty="0"/>
              <a:t>Способы кодирования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1825BD-8E39-67A7-F9D2-B4811916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09293"/>
            <a:ext cx="10515600" cy="1980357"/>
          </a:xfrm>
        </p:spPr>
        <p:txBody>
          <a:bodyPr/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UTF-8,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UTF-16 / UTF-16BE / UTF-16LE, UTF32 / UCS4 / UCS2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757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F7EB6207-2343-AA2A-4A2E-EB3A9E79A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110" r="2958" b="3384"/>
          <a:stretch/>
        </p:blipFill>
        <p:spPr>
          <a:xfrm>
            <a:off x="959386" y="2255233"/>
            <a:ext cx="9396470" cy="4602767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52C60-F776-328B-F655-86311BEA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736"/>
            <a:ext cx="10515600" cy="713398"/>
          </a:xfrm>
        </p:spPr>
        <p:txBody>
          <a:bodyPr/>
          <a:lstStyle/>
          <a:p>
            <a:r>
              <a:rPr lang="en-US" dirty="0"/>
              <a:t>Unicode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175D0-833A-DBB8-E9AD-2B197A7718F1}"/>
              </a:ext>
            </a:extLst>
          </p:cNvPr>
          <p:cNvSpPr txBox="1"/>
          <p:nvPr/>
        </p:nvSpPr>
        <p:spPr>
          <a:xfrm>
            <a:off x="959385" y="1054903"/>
            <a:ext cx="110600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Вы можете представить Юникод как расширенную версию </a:t>
            </a:r>
            <a:r>
              <a:rPr lang="en" b="0" i="0" dirty="0">
                <a:solidFill>
                  <a:srgbClr val="000000"/>
                </a:solidFill>
                <a:effectLst/>
                <a:latin typeface="Inter"/>
              </a:rPr>
              <a:t>ASCII-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таблицы — с 1 114 112 возможными кодовыми точками, от 0 до 1 114 111. Это 17*(216) или </a:t>
            </a:r>
            <a:r>
              <a:rPr lang="ru-RU" dirty="0"/>
              <a:t>0</a:t>
            </a:r>
            <a:r>
              <a:rPr lang="en" dirty="0"/>
              <a:t>x10FFFF</a:t>
            </a:r>
            <a:r>
              <a:rPr lang="en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в шестнадцатеричном представлении. Фактически, </a:t>
            </a:r>
            <a:r>
              <a:rPr lang="en" b="0" i="0" dirty="0">
                <a:solidFill>
                  <a:srgbClr val="000000"/>
                </a:solidFill>
                <a:effectLst/>
                <a:latin typeface="Inter"/>
              </a:rPr>
              <a:t>ASCII 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является частью Юникода, так как первые 128 символов этих кодировок полностью совпадают.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6138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14E5E-6063-A778-2099-1B5F7344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UTF-32 </a:t>
            </a:r>
            <a:r>
              <a:rPr lang="ru-RU" dirty="0"/>
              <a:t>/ </a:t>
            </a:r>
            <a:r>
              <a:rPr lang="en-US" dirty="0"/>
              <a:t>UCS-4 / UCS-32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45A95A-727F-A117-F000-E0A42416A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5782324" cy="5404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UCS — Unicode Character Set</a:t>
            </a:r>
          </a:p>
          <a:p>
            <a:pPr marL="0" indent="0">
              <a:buNone/>
            </a:pPr>
            <a:r>
              <a:rPr lang="en-US" dirty="0"/>
              <a:t>UTF — Unicode Transfer Format</a:t>
            </a:r>
          </a:p>
          <a:p>
            <a:r>
              <a:rPr lang="ru-RU" dirty="0"/>
              <a:t>Фиксированной ширины</a:t>
            </a:r>
          </a:p>
          <a:p>
            <a:r>
              <a:rPr lang="ru-RU" dirty="0"/>
              <a:t>4 байта</a:t>
            </a:r>
          </a:p>
          <a:p>
            <a:r>
              <a:rPr lang="en-US" dirty="0"/>
              <a:t>32 </a:t>
            </a:r>
            <a:r>
              <a:rPr lang="ru-RU" dirty="0"/>
              <a:t>бита</a:t>
            </a:r>
            <a:endParaRPr lang="en-US" dirty="0"/>
          </a:p>
          <a:p>
            <a:r>
              <a:rPr lang="ru-RU" dirty="0"/>
              <a:t>2</a:t>
            </a:r>
            <a:r>
              <a:rPr lang="ru-RU" baseline="30000" dirty="0"/>
              <a:t>32 </a:t>
            </a:r>
            <a:r>
              <a:rPr lang="ru-RU" baseline="0" dirty="0"/>
              <a:t>= 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294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967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296 символов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Самая быстрая кодировка</a:t>
            </a:r>
          </a:p>
          <a:p>
            <a:r>
              <a:rPr lang="ru-RU" dirty="0">
                <a:solidFill>
                  <a:srgbClr val="00B050"/>
                </a:solidFill>
              </a:rPr>
              <a:t>Самая вместительная</a:t>
            </a:r>
          </a:p>
          <a:p>
            <a:r>
              <a:rPr lang="ru-RU" dirty="0">
                <a:solidFill>
                  <a:srgbClr val="C00000"/>
                </a:solidFill>
              </a:rPr>
              <a:t>Самая расточительная по памяти</a:t>
            </a:r>
          </a:p>
          <a:p>
            <a:pPr>
              <a:lnSpc>
                <a:spcPct val="120000"/>
              </a:lnSpc>
            </a:pPr>
            <a:r>
              <a:rPr lang="ru-RU" sz="2600" dirty="0"/>
              <a:t>2 варианта: </a:t>
            </a:r>
            <a:r>
              <a:rPr lang="en" sz="2600" dirty="0"/>
              <a:t>UTF-32LE </a:t>
            </a:r>
            <a:r>
              <a:rPr lang="ru-RU" sz="2600" dirty="0"/>
              <a:t>и </a:t>
            </a:r>
            <a:r>
              <a:rPr lang="en" sz="2600" dirty="0"/>
              <a:t>UTF-32BE.</a:t>
            </a:r>
            <a:endParaRPr lang="ru-RU" sz="2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CBEDD2-052C-4C96-4578-F6FE3CA5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542" y="1382959"/>
            <a:ext cx="4591586" cy="4878560"/>
          </a:xfrm>
          <a:prstGeom prst="rect">
            <a:avLst/>
          </a:prstGeom>
        </p:spPr>
      </p:pic>
      <p:pic>
        <p:nvPicPr>
          <p:cNvPr id="1026" name="Picture 2" descr="A-Z) Everything You Should Know About Ruby Use | SumatoSoft">
            <a:extLst>
              <a:ext uri="{FF2B5EF4-FFF2-40B4-BE49-F238E27FC236}">
                <a16:creationId xmlns:a16="http://schemas.microsoft.com/office/drawing/2014/main" id="{62AA2E3B-573C-1A47-28E8-494A0EEEB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404" y="5178844"/>
            <a:ext cx="2333742" cy="11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64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6ECD9F-4CB8-9F26-5429-86A68D3E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44" y="344615"/>
            <a:ext cx="5177010" cy="713398"/>
          </a:xfrm>
        </p:spPr>
        <p:txBody>
          <a:bodyPr/>
          <a:lstStyle/>
          <a:p>
            <a:r>
              <a:rPr lang="en-US" dirty="0"/>
              <a:t>UCS-2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1D4416-7DB3-9214-0799-7CE5E1D33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44" y="1120047"/>
            <a:ext cx="5551583" cy="5404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UCS-2 — Unicode Character Set (2 bytes)</a:t>
            </a:r>
          </a:p>
          <a:p>
            <a:r>
              <a:rPr lang="ru-RU" dirty="0"/>
              <a:t>Фиксированной ширины</a:t>
            </a:r>
          </a:p>
          <a:p>
            <a:r>
              <a:rPr lang="en-US" dirty="0"/>
              <a:t>2</a:t>
            </a:r>
            <a:r>
              <a:rPr lang="ru-RU" dirty="0"/>
              <a:t> байта</a:t>
            </a:r>
          </a:p>
          <a:p>
            <a:r>
              <a:rPr lang="en-US" dirty="0"/>
              <a:t>16 </a:t>
            </a:r>
            <a:r>
              <a:rPr lang="ru-RU" dirty="0"/>
              <a:t>бит</a:t>
            </a:r>
            <a:endParaRPr lang="en-US" dirty="0"/>
          </a:p>
          <a:p>
            <a:r>
              <a:rPr lang="ru-RU" dirty="0"/>
              <a:t>2</a:t>
            </a:r>
            <a:r>
              <a:rPr lang="en-US" baseline="30000" dirty="0"/>
              <a:t>16</a:t>
            </a:r>
            <a:r>
              <a:rPr lang="ru-RU" baseline="30000" dirty="0"/>
              <a:t> </a:t>
            </a:r>
            <a:r>
              <a:rPr lang="ru-RU" baseline="0" dirty="0"/>
              <a:t>= 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65 536</a:t>
            </a:r>
            <a:r>
              <a:rPr lang="ru-RU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символов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Быстрая кодировка</a:t>
            </a:r>
          </a:p>
          <a:p>
            <a:r>
              <a:rPr lang="ru-RU" dirty="0">
                <a:solidFill>
                  <a:srgbClr val="C00000"/>
                </a:solidFill>
              </a:rPr>
              <a:t>Не способна кодировать символы за пределами </a:t>
            </a:r>
            <a:r>
              <a:rPr lang="en-US" dirty="0">
                <a:solidFill>
                  <a:srgbClr val="C00000"/>
                </a:solidFill>
              </a:rPr>
              <a:t>BMP (U+FFFF)</a:t>
            </a:r>
          </a:p>
          <a:p>
            <a:r>
              <a:rPr lang="ru-RU" dirty="0">
                <a:solidFill>
                  <a:srgbClr val="C00000"/>
                </a:solidFill>
              </a:rPr>
              <a:t>Устаревшая кодировка и более не используется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C21F7C-6E23-1AB5-F01F-B1E65456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98" y="2691614"/>
            <a:ext cx="3172857" cy="24270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D41C98-4E2A-0781-0727-DC884D60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809" y="784993"/>
            <a:ext cx="3569465" cy="172607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0F5F539-83E6-ED8D-FE97-A9CF377D2F99}"/>
              </a:ext>
            </a:extLst>
          </p:cNvPr>
          <p:cNvSpPr txBox="1">
            <a:spLocks/>
          </p:cNvSpPr>
          <p:nvPr/>
        </p:nvSpPr>
        <p:spPr>
          <a:xfrm>
            <a:off x="6775373" y="209320"/>
            <a:ext cx="5100809" cy="73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BOM — byte order mark:</a:t>
            </a:r>
            <a:endParaRPr lang="ru-R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A3668-314D-A971-93C4-83F04460BE79}"/>
              </a:ext>
            </a:extLst>
          </p:cNvPr>
          <p:cNvSpPr txBox="1"/>
          <p:nvPr/>
        </p:nvSpPr>
        <p:spPr>
          <a:xfrm>
            <a:off x="6510970" y="5321142"/>
            <a:ext cx="5541487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BOM </a:t>
            </a:r>
            <a:r>
              <a:rPr lang="ru-RU" dirty="0"/>
              <a:t>не указан — предполагается </a:t>
            </a:r>
            <a:r>
              <a:rPr lang="en-US" dirty="0"/>
              <a:t>Big Endian.</a:t>
            </a:r>
            <a:endParaRPr lang="ru-RU" dirty="0"/>
          </a:p>
          <a:p>
            <a:pPr>
              <a:spcBef>
                <a:spcPts val="700"/>
              </a:spcBef>
            </a:pPr>
            <a:r>
              <a:rPr lang="ru-RU" dirty="0"/>
              <a:t>Для </a:t>
            </a:r>
            <a:r>
              <a:rPr lang="en-US" dirty="0"/>
              <a:t>UCS-4 BOM </a:t>
            </a:r>
            <a:r>
              <a:rPr lang="ru-RU" dirty="0"/>
              <a:t>также предусмотрен:</a:t>
            </a:r>
            <a:br>
              <a:rPr lang="ru-RU" dirty="0"/>
            </a:b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00 00 FE FF</a:t>
            </a:r>
            <a: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  <a:t> (Big Endian),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либо</a:t>
            </a:r>
            <a:b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FF FE 00 00</a:t>
            </a:r>
            <a: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  <a:t> (Little Endian).</a:t>
            </a:r>
            <a:b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" b="0" i="0" dirty="0">
                <a:solidFill>
                  <a:srgbClr val="000000"/>
                </a:solidFill>
                <a:effectLst/>
                <a:latin typeface="-apple-system"/>
              </a:rPr>
              <a:t>UCS2-BE / UCS2-LE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C65B74-77A4-5A27-E876-046487F0A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632" y="2711002"/>
            <a:ext cx="2189694" cy="2426418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171F555-A586-A06F-36DD-2B10E8E3DC48}"/>
              </a:ext>
            </a:extLst>
          </p:cNvPr>
          <p:cNvCxnSpPr>
            <a:cxnSpLocks/>
          </p:cNvCxnSpPr>
          <p:nvPr/>
        </p:nvCxnSpPr>
        <p:spPr>
          <a:xfrm>
            <a:off x="636774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596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857F7265-27D2-A143-EADE-E558C413A6E5}"/>
              </a:ext>
            </a:extLst>
          </p:cNvPr>
          <p:cNvSpPr txBox="1">
            <a:spLocks/>
          </p:cNvSpPr>
          <p:nvPr/>
        </p:nvSpPr>
        <p:spPr>
          <a:xfrm>
            <a:off x="8681292" y="297600"/>
            <a:ext cx="3426243" cy="6196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700"/>
              </a:spcBef>
              <a:buNone/>
            </a:pPr>
            <a:r>
              <a:rPr lang="en-US" sz="2400" dirty="0"/>
              <a:t>Unicode Transfer Format 16 bit: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sz="2400" dirty="0"/>
              <a:t>Переменной ширины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sz="2400" dirty="0"/>
              <a:t>2 </a:t>
            </a:r>
            <a:r>
              <a:rPr lang="ru-RU" sz="2400" dirty="0"/>
              <a:t>или 4 байта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sz="2400" dirty="0"/>
              <a:t>20+</a:t>
            </a:r>
            <a:r>
              <a:rPr lang="en-US" sz="2400" dirty="0"/>
              <a:t> </a:t>
            </a:r>
            <a:r>
              <a:rPr lang="ru-RU" sz="2400" dirty="0"/>
              <a:t>бит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2400" b="0" i="0" kern="1200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ru-RU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+2</a:t>
            </a:r>
            <a:r>
              <a:rPr lang="ru-RU" sz="2400" b="0" i="0" kern="1200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ru-RU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−2048 </a:t>
            </a:r>
            <a:r>
              <a:rPr lang="en-US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1 112 064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Совместима с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UCS-2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>
                <a:solidFill>
                  <a:srgbClr val="C00000"/>
                </a:solidFill>
              </a:rPr>
              <a:t>Немного медленнее остальных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>
                <a:solidFill>
                  <a:srgbClr val="C00000"/>
                </a:solidFill>
              </a:rPr>
              <a:t>Очень избыточна, меньше </a:t>
            </a:r>
            <a:r>
              <a:rPr lang="en-US" sz="2400" dirty="0">
                <a:solidFill>
                  <a:srgbClr val="C00000"/>
                </a:solidFill>
              </a:rPr>
              <a:t>codepoints, </a:t>
            </a:r>
            <a:r>
              <a:rPr lang="ru-RU" sz="2400" dirty="0">
                <a:solidFill>
                  <a:srgbClr val="C00000"/>
                </a:solidFill>
              </a:rPr>
              <a:t>чем в </a:t>
            </a:r>
            <a:r>
              <a:rPr lang="en-US" sz="2400" dirty="0">
                <a:solidFill>
                  <a:srgbClr val="C00000"/>
                </a:solidFill>
              </a:rPr>
              <a:t>UTF-8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К </a:t>
            </a:r>
            <a:r>
              <a:rPr lang="en-US" sz="2400" dirty="0"/>
              <a:t>UTF</a:t>
            </a:r>
            <a:r>
              <a:rPr lang="ru-RU" sz="2400" dirty="0"/>
              <a:t>-</a:t>
            </a:r>
            <a:r>
              <a:rPr lang="en-US" sz="2400" dirty="0"/>
              <a:t>16 </a:t>
            </a:r>
            <a:r>
              <a:rPr lang="ru-RU" sz="2400" dirty="0"/>
              <a:t>Также применим </a:t>
            </a:r>
            <a:r>
              <a:rPr lang="en-US" sz="2400" dirty="0"/>
              <a:t>BOM</a:t>
            </a:r>
            <a:r>
              <a:rPr lang="ru-RU" sz="2400" dirty="0"/>
              <a:t>,</a:t>
            </a:r>
            <a:br>
              <a:rPr lang="ru-RU" sz="2400" dirty="0"/>
            </a:br>
            <a:r>
              <a:rPr lang="ru-RU" sz="2400" dirty="0"/>
              <a:t>есть </a:t>
            </a:r>
            <a:r>
              <a:rPr lang="en" sz="2400" dirty="0"/>
              <a:t>UTF-16BE / UTF-16LE</a:t>
            </a:r>
            <a:endParaRPr lang="en-US" sz="24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1215C3-0051-DC92-3581-D9AF8D00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2" y="264549"/>
            <a:ext cx="7772400" cy="2547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2F505-61B4-58FE-6AF9-40138FF0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6" y="20895"/>
            <a:ext cx="4990642" cy="640117"/>
          </a:xfrm>
        </p:spPr>
        <p:txBody>
          <a:bodyPr>
            <a:normAutofit fontScale="90000"/>
          </a:bodyPr>
          <a:lstStyle/>
          <a:p>
            <a:r>
              <a:rPr lang="en-US" dirty="0"/>
              <a:t>UTF-16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13CE2D-B9CE-166E-885B-37D417414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265"/>
                    </a14:imgEffect>
                  </a14:imgLayer>
                </a14:imgProps>
              </a:ext>
            </a:extLst>
          </a:blip>
          <a:srcRect t="9005"/>
          <a:stretch/>
        </p:blipFill>
        <p:spPr>
          <a:xfrm>
            <a:off x="539827" y="2765235"/>
            <a:ext cx="7992737" cy="409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67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4A86F-C1B0-920E-3E64-887CA400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11" y="89702"/>
            <a:ext cx="11004932" cy="713398"/>
          </a:xfrm>
        </p:spPr>
        <p:txBody>
          <a:bodyPr/>
          <a:lstStyle/>
          <a:p>
            <a:r>
              <a:rPr lang="en-US" dirty="0"/>
              <a:t>UTF-8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— Unicode Transfer Format 8 bit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CC85AFA-59E7-7D76-5E79-370898F12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6" t="3135" b="2064"/>
          <a:stretch/>
        </p:blipFill>
        <p:spPr>
          <a:xfrm>
            <a:off x="181778" y="1262950"/>
            <a:ext cx="7772400" cy="4840358"/>
          </a:xfr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94524B-F7B8-C661-4175-889DC05234BA}"/>
              </a:ext>
            </a:extLst>
          </p:cNvPr>
          <p:cNvSpPr txBox="1">
            <a:spLocks/>
          </p:cNvSpPr>
          <p:nvPr/>
        </p:nvSpPr>
        <p:spPr>
          <a:xfrm>
            <a:off x="7954178" y="947451"/>
            <a:ext cx="4153357" cy="5820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Переменной ширины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1-4 байта</a:t>
            </a:r>
            <a:br>
              <a:rPr lang="ru-RU" dirty="0"/>
            </a:br>
            <a:r>
              <a:rPr lang="ru-RU" dirty="0"/>
              <a:t>(технически до 6 байт)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21</a:t>
            </a:r>
            <a:r>
              <a:rPr lang="en-US" dirty="0"/>
              <a:t> </a:t>
            </a:r>
            <a:r>
              <a:rPr lang="ru-RU" dirty="0"/>
              <a:t>бит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2</a:t>
            </a:r>
            <a:r>
              <a:rPr lang="ru-RU" baseline="30000" dirty="0"/>
              <a:t>21 </a:t>
            </a:r>
            <a:r>
              <a:rPr lang="ru-RU" dirty="0"/>
              <a:t>= </a:t>
            </a:r>
            <a:r>
              <a:rPr lang="ru-RU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2 097 152</a:t>
            </a:r>
            <a:r>
              <a:rPr lang="ru-RU" dirty="0">
                <a:solidFill>
                  <a:schemeClr val="dk1"/>
                </a:solidFill>
              </a:rPr>
              <a:t> символов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Компактная при кодировании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ASCII /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символов с небольшими кодами (кириллица — 2 байта)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HTML / CSS /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файлы с данными будут компактнее!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Совместима с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ASCII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Совместима с ПО рассчитанным на однобайтовые кодировки!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Совместимо с существующими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C-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функциями для работы со строками: </a:t>
            </a:r>
            <a:r>
              <a:rPr lang="en-US" noProof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noProof="1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noProof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...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rgbClr val="C00000"/>
                </a:solidFill>
              </a:rPr>
              <a:t>Немного медленнее остальных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059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7D760E-B256-F58F-C68E-2C577084C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8" b="7614"/>
          <a:stretch/>
        </p:blipFill>
        <p:spPr>
          <a:xfrm>
            <a:off x="897550" y="848300"/>
            <a:ext cx="7827017" cy="1828800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2A680C6D-AFCB-7E2B-9AD2-76A5D73347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51000" y="2565400"/>
            <a:ext cx="88900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79C4-9414-40AB-DA3A-33CCF6E1AB29}"/>
              </a:ext>
            </a:extLst>
          </p:cNvPr>
          <p:cNvSpPr txBox="1"/>
          <p:nvPr/>
        </p:nvSpPr>
        <p:spPr>
          <a:xfrm>
            <a:off x="897550" y="2818530"/>
            <a:ext cx="106092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200"/>
              </a:spcBef>
            </a:pPr>
            <a:r>
              <a:rPr lang="en" sz="2000" dirty="0"/>
              <a:t>UTF-8 </a:t>
            </a:r>
            <a:r>
              <a:rPr lang="ru-RU" sz="2000" dirty="0"/>
              <a:t>обладает несколькими удобными свойствами:</a:t>
            </a:r>
          </a:p>
          <a:p>
            <a:pPr marL="252000" indent="-252000" algn="just">
              <a:spcBef>
                <a:spcPts val="200"/>
              </a:spcBef>
              <a:buFont typeface="+mj-lt"/>
              <a:buAutoNum type="arabicPeriod"/>
            </a:pPr>
            <a:r>
              <a:rPr lang="ru-RU" sz="2000" dirty="0"/>
              <a:t>Может закодировать любой </a:t>
            </a:r>
            <a:r>
              <a:rPr lang="en-US" sz="2000" dirty="0"/>
              <a:t>Unicode code point</a:t>
            </a:r>
            <a:r>
              <a:rPr lang="ru-RU" sz="2000" dirty="0"/>
              <a:t>.</a:t>
            </a:r>
            <a:endParaRPr lang="en" sz="2000" dirty="0"/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ru-RU" sz="2000" dirty="0"/>
              <a:t>Не содержат байтов с кодом </a:t>
            </a:r>
            <a:r>
              <a:rPr lang="en-US" sz="2000" dirty="0"/>
              <a:t>0 </a:t>
            </a:r>
            <a:r>
              <a:rPr lang="ru-RU" sz="2000" dirty="0"/>
              <a:t>за исключением </a:t>
            </a:r>
            <a:r>
              <a:rPr lang="en-US" sz="2000" dirty="0"/>
              <a:t>U+0000</a:t>
            </a:r>
            <a:r>
              <a:rPr lang="en" sz="2000" dirty="0"/>
              <a:t>. </a:t>
            </a:r>
            <a:r>
              <a:rPr lang="ru-RU" sz="2000" dirty="0"/>
              <a:t>Это означает, что </a:t>
            </a:r>
            <a:r>
              <a:rPr lang="en" sz="2000" dirty="0"/>
              <a:t>UTF-8 </a:t>
            </a:r>
            <a:r>
              <a:rPr lang="ru-RU" sz="2000" dirty="0"/>
              <a:t>строки могут обрабатываться </a:t>
            </a:r>
            <a:r>
              <a:rPr lang="en" sz="2000" dirty="0"/>
              <a:t>C-</a:t>
            </a:r>
            <a:r>
              <a:rPr lang="ru-RU" sz="2000" dirty="0"/>
              <a:t>функциями, такими как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" sz="2000" dirty="0"/>
              <a:t>(), </a:t>
            </a:r>
            <a:r>
              <a:rPr lang="ru-RU" sz="2000" dirty="0"/>
              <a:t>и отправляться через протоколы, которые не могут обрабатывать байты с кодом 0.</a:t>
            </a:r>
            <a:endParaRPr lang="en-US" sz="2000" dirty="0"/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en-US" sz="2000" dirty="0"/>
              <a:t>C</a:t>
            </a:r>
            <a:r>
              <a:rPr lang="ru-RU" sz="2000" dirty="0"/>
              <a:t>трока текста </a:t>
            </a:r>
            <a:r>
              <a:rPr lang="en" sz="2000" dirty="0"/>
              <a:t>ASCII — </a:t>
            </a:r>
            <a:r>
              <a:rPr lang="ru-RU" sz="2000" dirty="0"/>
              <a:t>также действительный текст </a:t>
            </a:r>
            <a:r>
              <a:rPr lang="en" sz="2000" dirty="0"/>
              <a:t>UTF-8.</a:t>
            </a:r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en" sz="2000" dirty="0"/>
              <a:t>UTF-8 </a:t>
            </a:r>
            <a:r>
              <a:rPr lang="ru-RU" sz="2000" dirty="0"/>
              <a:t>довольно компактна; большинство обычно знаков используемый может быть представлено с одним или двумя байтами.</a:t>
            </a:r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ru-RU" sz="2000" dirty="0"/>
              <a:t>Если байты повреждены или потеряны, можно определить начало следующей точки </a:t>
            </a:r>
            <a:r>
              <a:rPr lang="en" sz="2000" dirty="0"/>
              <a:t>UTF-8-</a:t>
            </a:r>
            <a:r>
              <a:rPr lang="ru-RU" sz="2000" dirty="0"/>
              <a:t>кодированный код и выполнить повторную синхронизацию. Также маловероятно, что случайные 8-битные данные будут выглядеть как действительные </a:t>
            </a:r>
            <a:r>
              <a:rPr lang="en" sz="2000" dirty="0"/>
              <a:t>UTF-8.</a:t>
            </a:r>
            <a:endParaRPr lang="en-US" sz="2000" dirty="0"/>
          </a:p>
          <a:p>
            <a:pPr marL="252000" indent="-252000">
              <a:spcBef>
                <a:spcPts val="200"/>
              </a:spcBef>
              <a:buFont typeface="+mj-lt"/>
              <a:buAutoNum type="arabicPeriod"/>
            </a:pPr>
            <a:r>
              <a:rPr lang="ru-RU" sz="2000" dirty="0"/>
              <a:t>Нет неоднозначности с порядком байт. Не нужен </a:t>
            </a:r>
            <a:r>
              <a:rPr lang="en-US" sz="2000" dirty="0"/>
              <a:t>BOM</a:t>
            </a:r>
            <a:endParaRPr lang="ru-RU" sz="20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31EBC-E0A3-8D99-BF54-5EE1CA71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0" y="336832"/>
            <a:ext cx="7369366" cy="511468"/>
          </a:xfrm>
        </p:spPr>
        <p:txBody>
          <a:bodyPr>
            <a:normAutofit fontScale="90000"/>
          </a:bodyPr>
          <a:lstStyle/>
          <a:p>
            <a:r>
              <a:rPr lang="en-US" dirty="0"/>
              <a:t>UTF-8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733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814E-30E7-E3A4-4074-B3889D16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Маркер последовательности байтов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5F042F-2CC6-C4EA-2C1E-90A98410D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Для указания на использование Юникода, в начале текстового файла или потока может передаваться Маркер последовательности байтов (</a:t>
            </a:r>
            <a:r>
              <a:rPr lang="en" dirty="0"/>
              <a:t>byte order mark</a:t>
            </a:r>
            <a:r>
              <a:rPr lang="ru-RU" dirty="0"/>
              <a:t>, </a:t>
            </a:r>
            <a:r>
              <a:rPr lang="en" dirty="0"/>
              <a:t>BOM)</a:t>
            </a:r>
            <a:r>
              <a:rPr lang="ru-RU" dirty="0"/>
              <a:t>. По его виду можно легко различить как формат представления Юникода, так и последовательность байтов. Маркер последовательности байтов может принимать следующий вид:</a:t>
            </a:r>
          </a:p>
          <a:p>
            <a:pPr>
              <a:lnSpc>
                <a:spcPct val="110000"/>
              </a:lnSpc>
            </a:pPr>
            <a:r>
              <a:rPr lang="en" b="1" dirty="0"/>
              <a:t>UTF-8</a:t>
            </a:r>
            <a:r>
              <a:rPr lang="ru-RU" dirty="0"/>
              <a:t> — </a:t>
            </a:r>
            <a:r>
              <a:rPr lang="en" dirty="0"/>
              <a:t>EF BB BF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b="1" dirty="0"/>
              <a:t>UTF-16BE</a:t>
            </a:r>
            <a:r>
              <a:rPr lang="ru-RU" dirty="0"/>
              <a:t> — </a:t>
            </a:r>
            <a:r>
              <a:rPr lang="en" dirty="0"/>
              <a:t>FE FF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b="1" dirty="0"/>
              <a:t>UTF-16LE</a:t>
            </a:r>
            <a:r>
              <a:rPr lang="ru-RU" dirty="0"/>
              <a:t> — </a:t>
            </a:r>
            <a:r>
              <a:rPr lang="en" dirty="0"/>
              <a:t>FF FE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b="1" dirty="0"/>
              <a:t>UTF-32BE</a:t>
            </a:r>
            <a:r>
              <a:rPr lang="ru-RU" dirty="0"/>
              <a:t> — </a:t>
            </a:r>
            <a:r>
              <a:rPr lang="en" dirty="0"/>
              <a:t>00 00 FE FF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b="1" dirty="0"/>
              <a:t>UTF-32LE</a:t>
            </a:r>
            <a:r>
              <a:rPr lang="ru-RU" dirty="0"/>
              <a:t> — </a:t>
            </a:r>
            <a:r>
              <a:rPr lang="en" dirty="0"/>
              <a:t>FF FE 00 00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98B1FB-4C7F-1B08-7FB6-D17512C96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692" y="3921369"/>
            <a:ext cx="3172857" cy="24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0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128EE-7BFE-BC6C-4559-B15F4CDA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7"/>
            <a:ext cx="10978662" cy="713398"/>
          </a:xfrm>
        </p:spPr>
        <p:txBody>
          <a:bodyPr>
            <a:normAutofit/>
          </a:bodyPr>
          <a:lstStyle/>
          <a:p>
            <a:r>
              <a:rPr lang="ru-RU" dirty="0"/>
              <a:t>Проблемы однобайтных / старых кодировок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E7BF39-7B2F-5204-9855-4A4C64B5A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585"/>
            <a:ext cx="10515600" cy="5638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Существуют разные варианты кодировок, не всегда совместимые между собой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Нет возможности взаимно-однозначно перекодировать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Надо уметь перекодировать: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усложняется код — весь софт должен уметь работать с кодировками,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усложняется </a:t>
            </a:r>
            <a:r>
              <a:rPr lang="en-US" dirty="0"/>
              <a:t>UI,</a:t>
            </a:r>
            <a:endParaRPr lang="ru-RU" dirty="0"/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усложняются процессы / лишние операции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Вместе с текстом нужно иметь информацию о кодировке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Хранить отдельно / указывать вручную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Content-type=text/html; </a:t>
            </a:r>
            <a:r>
              <a:rPr lang="en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charset=windows-1251</a:t>
            </a:r>
            <a:endParaRPr lang="ru-RU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Сложно / невозможно в одном документе уместить разные языки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effectLst/>
              </a:rPr>
              <a:t>Языки с иероглифами — не умещаются в однобайтовые кодировки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Китайский, Японский</a:t>
            </a:r>
            <a:r>
              <a:rPr lang="en-US" dirty="0"/>
              <a:t> — </a:t>
            </a:r>
            <a:r>
              <a:rPr lang="ru-RU" dirty="0"/>
              <a:t>двухбайтовые кодировки (</a:t>
            </a:r>
            <a:r>
              <a:rPr lang="en" dirty="0"/>
              <a:t>DBCS</a:t>
            </a:r>
            <a:r>
              <a:rPr lang="ru-RU" dirty="0"/>
              <a:t>),</a:t>
            </a:r>
            <a:br>
              <a:rPr lang="ru-RU" dirty="0"/>
            </a:br>
            <a:r>
              <a:rPr lang="ru-RU" dirty="0"/>
              <a:t>о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дни символы определялись одним байтом другие двумя</a:t>
            </a:r>
            <a:endParaRPr lang="ru-RU" dirty="0">
              <a:effectLst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Мало специальных символов, а они нужны: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Текстовые процессоры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Математические программы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dirty="0"/>
              <a:t>Нотные программы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6666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342618F-5028-AEAB-91F4-5C5CD9930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190431"/>
              </p:ext>
            </p:extLst>
          </p:nvPr>
        </p:nvGraphicFramePr>
        <p:xfrm>
          <a:off x="551757" y="1075978"/>
          <a:ext cx="1101594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933">
                  <a:extLst>
                    <a:ext uri="{9D8B030D-6E8A-4147-A177-3AD203B41FA5}">
                      <a16:colId xmlns:a16="http://schemas.microsoft.com/office/drawing/2014/main" val="76556868"/>
                    </a:ext>
                  </a:extLst>
                </a:gridCol>
                <a:gridCol w="2100474">
                  <a:extLst>
                    <a:ext uri="{9D8B030D-6E8A-4147-A177-3AD203B41FA5}">
                      <a16:colId xmlns:a16="http://schemas.microsoft.com/office/drawing/2014/main" val="1824465561"/>
                    </a:ext>
                  </a:extLst>
                </a:gridCol>
                <a:gridCol w="1293421">
                  <a:extLst>
                    <a:ext uri="{9D8B030D-6E8A-4147-A177-3AD203B41FA5}">
                      <a16:colId xmlns:a16="http://schemas.microsoft.com/office/drawing/2014/main" val="3088786247"/>
                    </a:ext>
                  </a:extLst>
                </a:gridCol>
                <a:gridCol w="1861850">
                  <a:extLst>
                    <a:ext uri="{9D8B030D-6E8A-4147-A177-3AD203B41FA5}">
                      <a16:colId xmlns:a16="http://schemas.microsoft.com/office/drawing/2014/main" val="1361305841"/>
                    </a:ext>
                  </a:extLst>
                </a:gridCol>
                <a:gridCol w="2137271">
                  <a:extLst>
                    <a:ext uri="{9D8B030D-6E8A-4147-A177-3AD203B41FA5}">
                      <a16:colId xmlns:a16="http://schemas.microsoft.com/office/drawing/2014/main" val="2942519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UCS-4 / UCS-32 /</a:t>
                      </a:r>
                      <a:br>
                        <a:rPr lang="en-US" dirty="0"/>
                      </a:br>
                      <a:r>
                        <a:rPr lang="en-US" dirty="0"/>
                        <a:t>UTF-32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UCS2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UTF-8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UTF-16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1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Длина 1 символа, байт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1–4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</a:t>
                      </a:r>
                      <a:r>
                        <a:rPr lang="ru-RU" dirty="0"/>
                        <a:t>или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1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бит доступных для кодирования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</a:t>
                      </a:r>
                      <a:r>
                        <a:rPr lang="en-US" baseline="30000" dirty="0"/>
                        <a:t>*</a:t>
                      </a:r>
                      <a:endParaRPr lang="ru-RU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9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символов, которые можно закодировать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2</a:t>
                      </a:r>
                      <a:r>
                        <a:rPr lang="ru-RU" baseline="30000" dirty="0"/>
                        <a:t>32 </a:t>
                      </a:r>
                      <a:r>
                        <a:rPr lang="ru-RU" baseline="0" dirty="0"/>
                        <a:t>=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967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2</a:t>
                      </a:r>
                      <a:r>
                        <a:rPr lang="ru-RU" baseline="30000" dirty="0"/>
                        <a:t>32 </a:t>
                      </a:r>
                      <a:r>
                        <a:rPr lang="ru-RU" baseline="0" dirty="0"/>
                        <a:t>=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2 097 152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ru-RU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</a:t>
                      </a:r>
                      <a:r>
                        <a:rPr lang="ru-RU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−2048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1 112 064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85294"/>
                  </a:ext>
                </a:extLst>
              </a:tr>
            </a:tbl>
          </a:graphicData>
        </a:graphic>
      </p:graphicFrame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89CE01A-73ED-8FB0-7C55-2AC8E787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871"/>
            <a:ext cx="10515600" cy="713398"/>
          </a:xfrm>
        </p:spPr>
        <p:txBody>
          <a:bodyPr/>
          <a:lstStyle/>
          <a:p>
            <a:r>
              <a:rPr lang="en-US" dirty="0"/>
              <a:t>Unicode </a:t>
            </a:r>
            <a:r>
              <a:rPr lang="ru-RU" dirty="0"/>
              <a:t>кодировки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F888D9-0BAA-01D9-6C2F-5208ADB26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4" t="2731" r="4109" b="52932"/>
          <a:stretch/>
        </p:blipFill>
        <p:spPr>
          <a:xfrm>
            <a:off x="6852493" y="3745211"/>
            <a:ext cx="5255046" cy="24565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16270D-63A5-5F96-DA18-7889F77EE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768" y="3756228"/>
            <a:ext cx="3613982" cy="2116876"/>
          </a:xfrm>
          <a:prstGeom prst="rect">
            <a:avLst/>
          </a:prstGeom>
        </p:spPr>
      </p:pic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0A98C33-12D8-9ACE-339C-07203E03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11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6" t="1461" r="1876" b="2059"/>
          <a:stretch/>
        </p:blipFill>
        <p:spPr bwMode="auto">
          <a:xfrm>
            <a:off x="89048" y="3756228"/>
            <a:ext cx="2897436" cy="211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00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F01EC-AC8D-D13C-E38B-D715F524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166219"/>
          </a:xfrm>
        </p:spPr>
        <p:txBody>
          <a:bodyPr>
            <a:normAutofit fontScale="90000"/>
          </a:bodyPr>
          <a:lstStyle/>
          <a:p>
            <a:r>
              <a:rPr lang="ru-RU" dirty="0"/>
              <a:t>Кодировки для хранения строк в памяти</a:t>
            </a:r>
            <a:br>
              <a:rPr lang="ru-RU" dirty="0"/>
            </a:br>
            <a:r>
              <a:rPr lang="ru-RU" dirty="0"/>
              <a:t>в популярных языках программирования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DCC7B02-0D63-0DE5-0487-4AB389081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266413"/>
              </p:ext>
            </p:extLst>
          </p:nvPr>
        </p:nvGraphicFramePr>
        <p:xfrm>
          <a:off x="507690" y="1604788"/>
          <a:ext cx="11236287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293">
                  <a:extLst>
                    <a:ext uri="{9D8B030D-6E8A-4147-A177-3AD203B41FA5}">
                      <a16:colId xmlns:a16="http://schemas.microsoft.com/office/drawing/2014/main" val="3359943502"/>
                    </a:ext>
                  </a:extLst>
                </a:gridCol>
                <a:gridCol w="7999994">
                  <a:extLst>
                    <a:ext uri="{9D8B030D-6E8A-4147-A177-3AD203B41FA5}">
                      <a16:colId xmlns:a16="http://schemas.microsoft.com/office/drawing/2014/main" val="239217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Язык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Кодировка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2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Python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UCS-1 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UCS-2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или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UCS-4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зависимости от содержимого строки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8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Ruby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 / UTF-8 / UTF-16 / UTF-32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зависимости от содержимого строки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3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Java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UTF-16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46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C# / .NET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UTF-16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9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UTF-16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1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UTF-8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85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Rust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UTF-8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42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Swift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UTF-8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95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Perl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UTF-8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09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PHP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 имеет встроенной поддержки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языке.</a:t>
                      </a:r>
                      <a:b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Строки в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—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это просто последовательности байтов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Библиотека </a:t>
                      </a:r>
                      <a:r>
                        <a:rPr lang="en" sz="2000" b="0" i="0" kern="1200" noProof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mbstring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—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поддержка самых разных кодировок.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95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794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3EC73-DF0D-4394-4E49-8585066B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Unicode </a:t>
            </a:r>
            <a:r>
              <a:rPr lang="ru-RU" dirty="0"/>
              <a:t>в операционных системах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146D6AD-BC2A-B9A5-3FCE-8B331F843F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616425"/>
              </p:ext>
            </p:extLst>
          </p:nvPr>
        </p:nvGraphicFramePr>
        <p:xfrm>
          <a:off x="507690" y="1263264"/>
          <a:ext cx="11236287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293">
                  <a:extLst>
                    <a:ext uri="{9D8B030D-6E8A-4147-A177-3AD203B41FA5}">
                      <a16:colId xmlns:a16="http://schemas.microsoft.com/office/drawing/2014/main" val="3359943502"/>
                    </a:ext>
                  </a:extLst>
                </a:gridCol>
                <a:gridCol w="7999994">
                  <a:extLst>
                    <a:ext uri="{9D8B030D-6E8A-4147-A177-3AD203B41FA5}">
                      <a16:colId xmlns:a16="http://schemas.microsoft.com/office/drawing/2014/main" val="239217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Язык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Кодировка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2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Windows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некоторые части системы могут использовать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ANSI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или кодовые страницы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OEM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8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 OS 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 </a:t>
                      </a:r>
                      <a:r>
                        <a:rPr lang="en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основном 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UTF-16.</a:t>
                      </a:r>
                      <a:b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 Foundation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Cocoa APIs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основном 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UTF-16,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но большинство системных вызовов и интерфейс командной строки 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UTF-8.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Файловые системы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HFS+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APFS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также 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3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UTF-16. Java APIs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UTF-16 (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поскольку это стандарт для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Java),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 большинство нативных и системных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используют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UTF-8.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46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 (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большинстве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UNIX-</a:t>
                      </a: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подобных систем) используется </a:t>
                      </a:r>
                      <a: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UTF-8.</a:t>
                      </a:r>
                      <a:br>
                        <a:rPr lang="e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Это касается как пользовательского интерфейса, так и системных вызовов. Однако старые программы или библиотеки могут использовать различные кодовые страницы или локальные настройки.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9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79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A6C5B-E5D5-92B7-E58A-6DA076B8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0286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Формат обозначения </a:t>
            </a:r>
            <a:r>
              <a:rPr lang="en-US" dirty="0"/>
              <a:t>Unicode-</a:t>
            </a:r>
            <a:r>
              <a:rPr lang="ru-RU" dirty="0"/>
              <a:t>символов</a:t>
            </a:r>
            <a:br>
              <a:rPr lang="ru-RU" dirty="0"/>
            </a:br>
            <a:r>
              <a:rPr lang="ru-RU" dirty="0"/>
              <a:t>в строках различных Я.П.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C50BF9-0840-A27B-C26C-6F28D2ED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11" y="1763394"/>
            <a:ext cx="8701872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26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678A4-C66C-7E73-8664-81EA814F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9" y="179403"/>
            <a:ext cx="6510051" cy="1045033"/>
          </a:xfrm>
        </p:spPr>
        <p:txBody>
          <a:bodyPr>
            <a:normAutofit fontScale="90000"/>
          </a:bodyPr>
          <a:lstStyle/>
          <a:p>
            <a:r>
              <a:rPr lang="ru-RU" dirty="0"/>
              <a:t>Вставка символов </a:t>
            </a:r>
            <a:r>
              <a:rPr lang="en-US" dirty="0"/>
              <a:t>Unicode</a:t>
            </a:r>
            <a:br>
              <a:rPr lang="ru-RU" dirty="0"/>
            </a:br>
            <a:r>
              <a:rPr lang="ru-RU" dirty="0"/>
              <a:t>в </a:t>
            </a:r>
            <a:r>
              <a:rPr lang="en-US" dirty="0"/>
              <a:t>ASCII / 8-</a:t>
            </a:r>
            <a:r>
              <a:rPr lang="ru-RU" dirty="0"/>
              <a:t>битные документы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087FC-CF1F-911D-59F9-595BF2C4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9" y="1288973"/>
            <a:ext cx="6599100" cy="5424241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2000" dirty="0"/>
              <a:t>Многие форматы данных позволяют вставлять любые символы Юникода, даже если документ записан в старой</a:t>
            </a:r>
            <a:br>
              <a:rPr lang="ru-RU" sz="2000" dirty="0"/>
            </a:br>
            <a:r>
              <a:rPr lang="ru-RU" sz="2000" dirty="0"/>
              <a:t>8-битной кодировке.</a:t>
            </a:r>
          </a:p>
          <a:p>
            <a:pPr marL="0" indent="0" algn="l">
              <a:buNone/>
            </a:pPr>
            <a:r>
              <a:rPr lang="en" sz="2400" b="1" dirty="0"/>
              <a:t>HTML</a:t>
            </a:r>
            <a:r>
              <a:rPr lang="ru-RU" sz="2400" dirty="0"/>
              <a:t> </a:t>
            </a:r>
            <a:r>
              <a:rPr lang="en-US" sz="2400" dirty="0"/>
              <a:t>/ </a:t>
            </a:r>
            <a:r>
              <a:rPr lang="en-US" sz="2400" b="1" dirty="0"/>
              <a:t>XML</a:t>
            </a:r>
            <a:r>
              <a:rPr lang="ru-RU" sz="2400" dirty="0"/>
              <a:t>:</a:t>
            </a:r>
            <a:endParaRPr lang="en-US" sz="2000" dirty="0"/>
          </a:p>
          <a:p>
            <a:r>
              <a:rPr lang="en-US" sz="2000" dirty="0"/>
              <a:t>Unicode Entity (</a:t>
            </a:r>
            <a:r>
              <a:rPr lang="ru-RU" sz="2000" dirty="0"/>
              <a:t>литера по имени</a:t>
            </a:r>
            <a:r>
              <a:rPr lang="en-US" sz="2000" dirty="0"/>
              <a:t>) — </a:t>
            </a:r>
            <a:r>
              <a:rPr lang="ru-RU" sz="2000" noProof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" sz="2000" noProof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charname;</a:t>
            </a:r>
            <a:br>
              <a:rPr lang="en" sz="2000" dirty="0"/>
            </a:br>
            <a:r>
              <a:rPr lang="ru-RU" sz="2000" dirty="0"/>
              <a:t>Пример: </a:t>
            </a:r>
            <a:r>
              <a:rPr lang="en" sz="2000" dirty="0"/>
              <a:t>«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&amp;amp;</a:t>
            </a:r>
            <a:r>
              <a:rPr lang="en" sz="2000" dirty="0"/>
              <a:t>» — </a:t>
            </a:r>
            <a:r>
              <a:rPr lang="ru-RU" sz="2000" dirty="0"/>
              <a:t>амперсанд</a:t>
            </a:r>
            <a:r>
              <a:rPr lang="en" sz="2000" dirty="0"/>
              <a:t>, </a:t>
            </a:r>
            <a:r>
              <a:rPr lang="ru-RU" sz="2000" dirty="0"/>
              <a:t>скажем,</a:t>
            </a:r>
            <a:br>
              <a:rPr lang="ru-RU" sz="2000" dirty="0"/>
            </a:br>
            <a:r>
              <a:rPr lang="ru-RU" sz="2000" dirty="0"/>
              <a:t>«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John &amp; Mary</a:t>
            </a:r>
            <a:r>
              <a:rPr lang="en" sz="2000" dirty="0"/>
              <a:t>» — «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John 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&amp;amp;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Mary</a:t>
            </a:r>
            <a:r>
              <a:rPr lang="en" sz="2000" dirty="0"/>
              <a:t>».</a:t>
            </a:r>
          </a:p>
          <a:p>
            <a:pPr algn="l"/>
            <a:r>
              <a:rPr lang="en-US" sz="2000" dirty="0"/>
              <a:t>Unicode</a:t>
            </a:r>
            <a:r>
              <a:rPr lang="ru-RU" sz="2000" dirty="0"/>
              <a:t>-номер литеры (</a:t>
            </a:r>
            <a:r>
              <a:rPr lang="en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&amp;#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⃜</a:t>
            </a:r>
            <a:r>
              <a:rPr lang="ru-RU" sz="2000" dirty="0"/>
              <a:t>):</a:t>
            </a:r>
            <a:br>
              <a:rPr lang="ru-RU" sz="2000" dirty="0"/>
            </a:br>
            <a:r>
              <a:rPr lang="ru-RU" sz="2000" dirty="0"/>
              <a:t>«&amp;» (</a:t>
            </a:r>
            <a:r>
              <a:rPr lang="en" sz="2000" dirty="0"/>
              <a:t>U+0026</a:t>
            </a:r>
            <a:r>
              <a:rPr lang="ru-RU" sz="2000" dirty="0"/>
              <a:t>) — 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&amp;#38;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&amp;#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26;</a:t>
            </a:r>
            <a:br>
              <a:rPr lang="ru-RU" sz="2000" dirty="0"/>
            </a:br>
            <a:r>
              <a:rPr lang="en" sz="2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&amp;#x1F468;</a:t>
            </a:r>
          </a:p>
          <a:p>
            <a:pPr marL="0" indent="0" algn="l">
              <a:buNone/>
            </a:pPr>
            <a:r>
              <a:rPr lang="en-US" sz="2400" b="1" dirty="0"/>
              <a:t>RTF:</a:t>
            </a:r>
          </a:p>
          <a:p>
            <a:pPr marL="0" indent="0" algn="l">
              <a:buNone/>
            </a:pPr>
            <a:r>
              <a:rPr lang="en" sz="2000" dirty="0"/>
              <a:t>\u</a:t>
            </a:r>
            <a:r>
              <a:rPr lang="en" sz="2000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за которой следует десятичное представление кода символа</a:t>
            </a:r>
            <a:r>
              <a:rPr lang="en-US" sz="2000" dirty="0">
                <a:solidFill>
                  <a:srgbClr val="000000"/>
                </a:solidFill>
                <a:latin typeface="-apple-system"/>
              </a:rPr>
              <a:t>:</a:t>
            </a:r>
            <a:endParaRPr lang="en-US" sz="2000" b="1" dirty="0"/>
          </a:p>
          <a:p>
            <a:pPr marL="0" indent="0" algn="l">
              <a:buNone/>
            </a:pP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\p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ard</a:t>
            </a: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\l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ang1049 Hello World!</a:t>
            </a:r>
            <a:b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\f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\f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s20 </a:t>
            </a:r>
            <a:r>
              <a:rPr lang="en" sz="1800" noProof="1">
                <a:solidFill>
                  <a:srgbClr val="00206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\u</a:t>
            </a:r>
            <a:r>
              <a:rPr lang="en" sz="1800" noProof="1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960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" sz="18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\p</a:t>
            </a:r>
            <a: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b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b="1" noProof="1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ABF1904-0F23-19AB-2C6C-63DEE558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268059"/>
              </p:ext>
            </p:extLst>
          </p:nvPr>
        </p:nvGraphicFramePr>
        <p:xfrm>
          <a:off x="7546553" y="242370"/>
          <a:ext cx="4381041" cy="6284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642">
                  <a:extLst>
                    <a:ext uri="{9D8B030D-6E8A-4147-A177-3AD203B41FA5}">
                      <a16:colId xmlns:a16="http://schemas.microsoft.com/office/drawing/2014/main" val="2846708931"/>
                    </a:ext>
                  </a:extLst>
                </a:gridCol>
                <a:gridCol w="581016">
                  <a:extLst>
                    <a:ext uri="{9D8B030D-6E8A-4147-A177-3AD203B41FA5}">
                      <a16:colId xmlns:a16="http://schemas.microsoft.com/office/drawing/2014/main" val="2750763178"/>
                    </a:ext>
                  </a:extLst>
                </a:gridCol>
                <a:gridCol w="2816383">
                  <a:extLst>
                    <a:ext uri="{9D8B030D-6E8A-4147-A177-3AD203B41FA5}">
                      <a16:colId xmlns:a16="http://schemas.microsoft.com/office/drawing/2014/main" val="3396296280"/>
                    </a:ext>
                  </a:extLst>
                </a:gridCol>
              </a:tblGrid>
              <a:tr h="363558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Наименование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28909"/>
                  </a:ext>
                </a:extLst>
              </a:tr>
              <a:tr h="384643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&amp;copy;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©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охраны авторского права (</a:t>
                      </a:r>
                      <a:r>
                        <a:rPr lang="en" sz="1600" dirty="0">
                          <a:effectLst/>
                        </a:rPr>
                        <a:t>copyright)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90524742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&amp;reg;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®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зарегистрированных прав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452637607"/>
                  </a:ext>
                </a:extLst>
              </a:tr>
              <a:tr h="384643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&amp;trade;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™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символ зарегистрированного товарного знака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951663777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&amp;laquo;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«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левая кавычка (левая ёлочка)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370537747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&amp;raquo;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»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правая кавычка (правая ёлочка)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449342877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&amp;mdash;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—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тире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291851059"/>
                  </a:ext>
                </a:extLst>
              </a:tr>
              <a:tr h="384643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&amp;ndash;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–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короткое тире для обозначения интервалов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746272492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&amp;minus;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−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минус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30077076"/>
                  </a:ext>
                </a:extLst>
              </a:tr>
              <a:tr h="216362">
                <a:tc>
                  <a:txBody>
                    <a:bodyPr/>
                    <a:lstStyle/>
                    <a:p>
                      <a:r>
                        <a:rPr lang="en" sz="1700" noProof="1">
                          <a:effectLst/>
                        </a:rPr>
                        <a:t>&amp;plusmn;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±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плюс/минус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4142548799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&amp;deg;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°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градуса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878453596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&amp;lt;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&lt;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«меньше»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4230292498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&amp;gt;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&gt;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«больше»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409849512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&amp;le;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≤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«меньше или равно»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1496246946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&amp;ge;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≥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знак «больше или равно»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035881845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&amp;amp;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&amp;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амперсанд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1601628126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noProof="1">
                          <a:effectLst/>
                        </a:rPr>
                        <a:t>&amp;nbsp;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 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«несжимаемый» пробел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151118431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</a:rPr>
                        <a:t>&amp;sup1;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¹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1 в верхнем индексе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2590959474"/>
                  </a:ext>
                </a:extLst>
              </a:tr>
              <a:tr h="288482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&amp;sup2;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²</a:t>
                      </a:r>
                    </a:p>
                  </a:txBody>
                  <a:tcPr marL="54000" marR="5400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2 в верхнем индексе</a:t>
                      </a:r>
                    </a:p>
                  </a:txBody>
                  <a:tcPr marL="54000" marR="54000" marT="0" marB="0"/>
                </a:tc>
                <a:extLst>
                  <a:ext uri="{0D108BD9-81ED-4DB2-BD59-A6C34878D82A}">
                    <a16:rowId xmlns:a16="http://schemas.microsoft.com/office/drawing/2014/main" val="363970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670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38C389D-7AD7-D25F-BCD6-A3D92A48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99554"/>
          </a:xfrm>
        </p:spPr>
        <p:txBody>
          <a:bodyPr/>
          <a:lstStyle/>
          <a:p>
            <a:r>
              <a:rPr lang="en-US" dirty="0"/>
              <a:t>Unicode </a:t>
            </a:r>
            <a:r>
              <a:rPr lang="ru-RU" dirty="0"/>
              <a:t>и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1825BD-8E39-67A7-F9D2-B4811916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09293"/>
            <a:ext cx="10515600" cy="1980357"/>
          </a:xfrm>
        </p:spPr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Особенности применения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Unicode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языке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7217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8566B-5FED-ED81-E224-41AF0A4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027843" cy="713398"/>
          </a:xfrm>
        </p:spPr>
        <p:txBody>
          <a:bodyPr/>
          <a:lstStyle/>
          <a:p>
            <a:r>
              <a:rPr lang="ru-RU" dirty="0"/>
              <a:t>Идентификаторы в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64BFAC-3AF1-62A7-9767-EBD51F73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317"/>
            <a:ext cx="7027843" cy="242485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любые идентификаторы могут быть заданы в </a:t>
            </a:r>
            <a:r>
              <a:rPr lang="en-US" sz="2400" dirty="0"/>
              <a:t>Unicode: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répertoire </a:t>
            </a:r>
            <a:r>
              <a:rPr lang="en" sz="2400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"/tmp/records.log"</a:t>
            </a:r>
            <a:b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400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(répertoire, </a:t>
            </a:r>
            <a: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"w"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2400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 f:</a:t>
            </a:r>
            <a:b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    f</a:t>
            </a:r>
            <a:r>
              <a:rPr lang="en" sz="2400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"test</a:t>
            </a:r>
            <a:r>
              <a:rPr lang="en" sz="2400" b="1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" sz="24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4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EEE3B-29AA-D750-0D1C-D32173A9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903" y="329357"/>
            <a:ext cx="3556000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D8DC7-D505-07D5-E4FA-04F2DAD135F5}"/>
              </a:ext>
            </a:extLst>
          </p:cNvPr>
          <p:cNvSpPr txBox="1"/>
          <p:nvPr/>
        </p:nvSpPr>
        <p:spPr>
          <a:xfrm>
            <a:off x="1083325" y="4188707"/>
            <a:ext cx="10025349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HTML: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sz="2000" b="1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class=</a:t>
            </a:r>
            <a:r>
              <a:rPr lang="en" sz="2000" b="0" i="0" noProof="1">
                <a:solidFill>
                  <a:srgbClr val="718C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n-IN" sz="2000" b="0" i="0" noProof="1">
                <a:solidFill>
                  <a:srgbClr val="718C00"/>
                </a:solidFill>
                <a:effectLst/>
                <a:latin typeface="Consolas" panose="020B0609020204030204" pitchFamily="49" charset="0"/>
              </a:rPr>
              <a:t>ಠ_ಠ"</a:t>
            </a:r>
            <a:r>
              <a:rPr lang="kn-I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You do not have access to this page.</a:t>
            </a:r>
            <a:r>
              <a:rPr lang="e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" sz="2000" b="1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" sz="2000" b="0" i="0" noProof="1">
                <a:solidFill>
                  <a:srgbClr val="C828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br>
              <a:rPr lang="en" sz="2000" noProof="1">
                <a:solidFill>
                  <a:srgbClr val="C828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latin typeface="Consolas" panose="020B0609020204030204" pitchFamily="49" charset="0"/>
                <a:cs typeface="Consolas" panose="020B0609020204030204" pitchFamily="49" charset="0"/>
              </a:rPr>
              <a:t>CSS:</a:t>
            </a:r>
            <a:endParaRPr lang="en" sz="2000" b="1" noProof="1">
              <a:solidFill>
                <a:srgbClr val="C8282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n-I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.ಠ_ಠ { </a:t>
            </a:r>
            <a:r>
              <a:rPr lang="en" sz="2000" b="1" i="0" noProof="1">
                <a:solidFill>
                  <a:srgbClr val="EAB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lang="e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" sz="2000" b="0" i="0" noProof="1">
                <a:solidFill>
                  <a:srgbClr val="F5871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1px</a:t>
            </a:r>
            <a:r>
              <a:rPr lang="e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solid </a:t>
            </a:r>
            <a:r>
              <a:rPr lang="en" sz="2000" b="0" i="0" noProof="1">
                <a:solidFill>
                  <a:srgbClr val="F5871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#f00</a:t>
            </a:r>
            <a:r>
              <a:rPr lang="en" sz="2000" b="0" i="0" noProof="1">
                <a:solidFill>
                  <a:srgbClr val="4D4D4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endParaRPr lang="ru-RU" sz="2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465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001FC-9CB4-2F98-21F7-B43467F9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Unicode-</a:t>
            </a:r>
            <a:r>
              <a:rPr lang="ru-RU" dirty="0"/>
              <a:t>символы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2A7402-5184-DC70-9A02-59CEF2B3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97"/>
            <a:ext cx="10515600" cy="114942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Кодирование </a:t>
            </a:r>
            <a:r>
              <a:rPr lang="en-US" sz="2200" dirty="0"/>
              <a:t>Unicode </a:t>
            </a:r>
            <a:r>
              <a:rPr lang="ru-RU" sz="2200" dirty="0"/>
              <a:t>в строках. В строковых константах</a:t>
            </a:r>
            <a:r>
              <a:rPr lang="en-US" sz="2200" dirty="0"/>
              <a:t> </a:t>
            </a:r>
            <a:r>
              <a:rPr lang="ru-RU" sz="2200" dirty="0"/>
              <a:t>можно: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использовать </a:t>
            </a:r>
            <a:r>
              <a:rPr lang="en-US" sz="2200" dirty="0"/>
              <a:t>Unicode</a:t>
            </a:r>
            <a:r>
              <a:rPr lang="ru-RU" sz="2200" dirty="0"/>
              <a:t> непосредственно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с помощью имени или кода символа: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3C43D-2F6D-A404-E047-ABD778536750}"/>
              </a:ext>
            </a:extLst>
          </p:cNvPr>
          <p:cNvSpPr txBox="1"/>
          <p:nvPr/>
        </p:nvSpPr>
        <p:spPr>
          <a:xfrm>
            <a:off x="838200" y="2280487"/>
            <a:ext cx="9969347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noProof="1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\xab" </a:t>
            </a:r>
            <a: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ru-RU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Используется для байтовых последовательностей</a:t>
            </a:r>
            <a:endParaRPr lang="en" sz="2000" noProof="1">
              <a:solidFill>
                <a:srgbClr val="4070A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2000" b="1" dirty="0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'«'</a:t>
            </a:r>
            <a:b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\N{GREEK CAPITAL LETTER DELTA}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Using the character name</a:t>
            </a:r>
            <a:br>
              <a:rPr lang="ru-RU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\u0394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Using a 16-bit hex value</a:t>
            </a:r>
            <a:b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\U00000394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Using a 32-bit hex value</a:t>
            </a:r>
            <a:br>
              <a:rPr lang="en" sz="2000" i="1" dirty="0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l-GR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Δ</a:t>
            </a:r>
            <a:r>
              <a:rPr lang="e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482ED71-75F7-3BB2-D3FF-4B62C12DD06F}"/>
              </a:ext>
            </a:extLst>
          </p:cNvPr>
          <p:cNvSpPr txBox="1">
            <a:spLocks/>
          </p:cNvSpPr>
          <p:nvPr/>
        </p:nvSpPr>
        <p:spPr>
          <a:xfrm>
            <a:off x="838200" y="4302086"/>
            <a:ext cx="10515600" cy="1041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/>
              <a:t>Один-символ </a:t>
            </a:r>
            <a:r>
              <a:rPr lang="en" dirty="0"/>
              <a:t>Unicode </a:t>
            </a:r>
            <a:r>
              <a:rPr lang="ru-RU" dirty="0"/>
              <a:t>строки может также быть создан со встроенной функцией 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dirty="0"/>
              <a:t>(), </a:t>
            </a:r>
            <a:r>
              <a:rPr lang="ru-RU" dirty="0"/>
              <a:t>которая получает целые числа и возвращает </a:t>
            </a:r>
            <a:r>
              <a:rPr lang="en" dirty="0"/>
              <a:t>Unicode </a:t>
            </a:r>
            <a:r>
              <a:rPr lang="ru-RU" dirty="0"/>
              <a:t>строку длины 1. Обратная операция - встроенная функция 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" dirty="0"/>
              <a:t>(), </a:t>
            </a:r>
            <a:r>
              <a:rPr lang="ru-RU" dirty="0"/>
              <a:t>которая принимает один-символ и возвращает значение кодовой точки: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2BF2A-B468-32B0-16C7-387B4AE6B063}"/>
              </a:ext>
            </a:extLst>
          </p:cNvPr>
          <p:cNvSpPr txBox="1"/>
          <p:nvPr/>
        </p:nvSpPr>
        <p:spPr>
          <a:xfrm>
            <a:off x="838199" y="5387248"/>
            <a:ext cx="9969347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57344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'\ue000'</a:t>
            </a:r>
            <a:br>
              <a:rPr lang="ru-RU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dirty="0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b="1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\ue000</a:t>
            </a:r>
            <a:r>
              <a:rPr lang="en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57344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ACEED-1B34-C294-1F32-71DA13DB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bytes / </a:t>
            </a:r>
            <a:r>
              <a:rPr lang="en" noProof="1"/>
              <a:t>bytearray</a:t>
            </a:r>
            <a:r>
              <a:rPr lang="ru-RU" dirty="0"/>
              <a:t> — последовательность байт</a:t>
            </a:r>
            <a:endParaRPr lang="en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E1D0F-2725-21D6-56C4-10D0516ED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945"/>
            <a:ext cx="10515600" cy="237505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Байтовые объекты являются неизменяемыми последовательностями одиночных байтов.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Синтаксис для литералов объекта байтов во многом тот же, что и для обычных строковых литералов, за исключением того, что добавляется префикс </a:t>
            </a:r>
            <a:r>
              <a:rPr lang="en" sz="2000" dirty="0"/>
              <a:t>b: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Одиночные кавычки: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b'still allows embedded "double" quotes'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Двойные кавычки: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b"still allows embedded 'single' quotes".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Тройные кавычки: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b'''3 single quotes'''</a:t>
            </a:r>
            <a:r>
              <a:rPr lang="en" sz="2000" noProof="1"/>
              <a:t>, 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b"""3 double quotes"""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E6006-5927-7CD8-2094-8BEB9E468048}"/>
              </a:ext>
            </a:extLst>
          </p:cNvPr>
          <p:cNvSpPr txBox="1"/>
          <p:nvPr/>
        </p:nvSpPr>
        <p:spPr>
          <a:xfrm>
            <a:off x="926334" y="3429000"/>
            <a:ext cx="9925280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'scripts.csv'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'rb'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f: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считать все данные из файла в виде объекта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data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f.read()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data.decode( encoding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"utf-8"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bytearray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data 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data2.decode( encoding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"koi8-r"</a:t>
            </a:r>
            <a:r>
              <a:rPr lang="en" sz="20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  <a:br>
              <a:rPr lang="en" sz="2000" noProof="1">
                <a:solidFill>
                  <a:srgbClr val="002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string.encode(encoding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'utf16'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b'\xff\xfeK\x00e\x00y\x00\t\x00N\x00a\x00m...'</a:t>
            </a:r>
          </a:p>
        </p:txBody>
      </p:sp>
    </p:spTree>
    <p:extLst>
      <p:ext uri="{BB962C8B-B14F-4D97-AF65-F5344CB8AC3E}">
        <p14:creationId xmlns:p14="http://schemas.microsoft.com/office/powerpoint/2010/main" val="3453129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2FE6E-2807-7AAB-FAA9-405EB0E4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Преобразование в байты и обратно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982023-8891-9C07-B36C-ED5F319C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42" y="1219200"/>
            <a:ext cx="5772839" cy="461974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str.encode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b="0" i="1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encoding="utf-8"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lang="en" b="0" i="1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errors="strict"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bytearray.decode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b="0" i="1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encoding="utf-8"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lang="en" b="0" i="1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errors="strict"</a:t>
            </a:r>
            <a:r>
              <a:rPr lang="en" b="0" i="0" noProof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" sz="2600" noProof="1">
                <a:latin typeface="Consolas" panose="020B0609020204030204" pitchFamily="49" charset="0"/>
                <a:cs typeface="Consolas" panose="020B0609020204030204" pitchFamily="49" charset="0"/>
              </a:rPr>
              <a:t>errors</a:t>
            </a:r>
            <a:r>
              <a:rPr lang="en" sz="2600" noProof="1"/>
              <a:t> </a:t>
            </a:r>
            <a:r>
              <a:rPr lang="ru-RU" sz="2600" noProof="1"/>
              <a:t>— способ обработки ошибок: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noProof="1"/>
              <a:t>'</a:t>
            </a:r>
            <a:r>
              <a:rPr lang="en" sz="2600" noProof="1"/>
              <a:t>strict',</a:t>
            </a:r>
            <a:endParaRPr lang="en-US" sz="2600" noProof="1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600" noProof="1"/>
              <a:t>'ignore'</a:t>
            </a:r>
            <a:endParaRPr lang="ru-RU" sz="2600" noProof="1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noProof="1"/>
              <a:t>'</a:t>
            </a:r>
            <a:r>
              <a:rPr lang="en" sz="2600" noProof="1"/>
              <a:t>replace' </a:t>
            </a:r>
            <a:r>
              <a:rPr lang="ru-RU" sz="2600" noProof="1"/>
              <a:t> — </a:t>
            </a:r>
            <a:r>
              <a:rPr lang="en-US" sz="2600" noProof="1"/>
              <a:t>«</a:t>
            </a:r>
            <a:r>
              <a:rPr lang="ru-RU" sz="2600" noProof="1"/>
              <a:t>?</a:t>
            </a:r>
            <a:r>
              <a:rPr lang="en-US" sz="2600" noProof="1"/>
              <a:t>»</a:t>
            </a:r>
            <a:r>
              <a:rPr lang="ru-RU" sz="2600" noProof="1"/>
              <a:t> вместо неподдерживаемого символа), </a:t>
            </a:r>
            <a:endParaRPr lang="en-US" sz="2600" noProof="1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noProof="1"/>
              <a:t>'</a:t>
            </a:r>
            <a:r>
              <a:rPr lang="en" sz="2600" noProof="1"/>
              <a:t>xmlcharrefreplace' </a:t>
            </a:r>
            <a:r>
              <a:rPr lang="ru-RU" sz="2600" noProof="1"/>
              <a:t>—</a:t>
            </a:r>
            <a:r>
              <a:rPr lang="en" sz="2600" noProof="1"/>
              <a:t>XML</a:t>
            </a:r>
            <a:r>
              <a:rPr lang="ru-RU" sz="2600" noProof="1"/>
              <a:t>-</a:t>
            </a:r>
            <a:r>
              <a:rPr lang="en-US" sz="2600" noProof="1"/>
              <a:t>entity</a:t>
            </a:r>
            <a:r>
              <a:rPr lang="en" sz="2600" noProof="1"/>
              <a:t> </a:t>
            </a:r>
            <a:r>
              <a:rPr lang="ru-RU" sz="2600" noProof="1"/>
              <a:t>символ),</a:t>
            </a:r>
            <a:endParaRPr lang="en-US" sz="2600" noProof="1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600" noProof="1"/>
              <a:t>backslashreplace — </a:t>
            </a:r>
            <a:r>
              <a:rPr lang="ru-RU" sz="2600" noProof="1"/>
              <a:t>вставляет экранированную последовательность \</a:t>
            </a:r>
            <a:r>
              <a:rPr lang="en" sz="2600" noProof="1"/>
              <a:t>uNNNN,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600" noProof="1"/>
              <a:t>namereplace </a:t>
            </a:r>
            <a:r>
              <a:rPr lang="en-US" sz="2600" noProof="1"/>
              <a:t>—</a:t>
            </a:r>
            <a:r>
              <a:rPr lang="ru-RU" sz="2600" noProof="1"/>
              <a:t> экранированную последовательность \</a:t>
            </a:r>
            <a:r>
              <a:rPr lang="en" sz="2600" noProof="1"/>
              <a:t>N{...}.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E0D5C-2381-37F8-738D-C22182B19C21}"/>
              </a:ext>
            </a:extLst>
          </p:cNvPr>
          <p:cNvSpPr txBox="1"/>
          <p:nvPr/>
        </p:nvSpPr>
        <p:spPr>
          <a:xfrm>
            <a:off x="6533004" y="1222872"/>
            <a:ext cx="5442332" cy="5355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40960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'abcd'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noProof="1">
                <a:solidFill>
                  <a:srgbClr val="208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1972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'utf-8'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b'\xea\x80\x80abcd\xde\xb4'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0044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Traceback (most recent call last):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UnicodeEncodeError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: 'ascii' codec can't encode character '\ua000' in </a:t>
            </a: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 0: ordinal not in range(128)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'ignore'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b'abcd'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'replace'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b'?abcd?'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'xmlcharrefreplace'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b'&amp;#40960;abcd&amp;#1972;'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'backslashreplace'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b'\\ua000abcd\\u07b4'</a:t>
            </a:r>
            <a:br>
              <a:rPr lang="ru-RU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encode(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'ascii'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'namereplace'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ru-RU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b'\\N{YI SYLLABLE IT}abcd\\u07b4'</a:t>
            </a:r>
            <a:endParaRPr lang="ru-RU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4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0CF0E-A371-37D9-36FA-08F4584F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997"/>
            <a:ext cx="10515600" cy="713398"/>
          </a:xfrm>
        </p:spPr>
        <p:txBody>
          <a:bodyPr>
            <a:normAutofit/>
          </a:bodyPr>
          <a:lstStyle/>
          <a:p>
            <a:r>
              <a:rPr lang="ru-RU" dirty="0"/>
              <a:t>Предпосылки создания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C3E44E-1371-A100-E9E4-9276BBEB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655"/>
            <a:ext cx="10515600" cy="56500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Проблема неправильной раскодировки: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b="1" dirty="0"/>
              <a:t>Появление</a:t>
            </a:r>
            <a:r>
              <a:rPr lang="ru-RU" sz="1900" dirty="0"/>
              <a:t> в документе символов иностранных языков / псевдографических символов (</a:t>
            </a:r>
            <a:r>
              <a:rPr lang="en-US" sz="1900" dirty="0"/>
              <a:t>«</a:t>
            </a:r>
            <a:r>
              <a:rPr lang="ru-RU" sz="1900" b="1" dirty="0"/>
              <a:t>кракозябров</a:t>
            </a:r>
            <a:r>
              <a:rPr lang="en-US" sz="1900" dirty="0"/>
              <a:t>»</a:t>
            </a:r>
            <a:r>
              <a:rPr lang="ru-RU" sz="1900" dirty="0"/>
              <a:t>)</a:t>
            </a:r>
            <a:r>
              <a:rPr lang="en-US" sz="1900" dirty="0"/>
              <a:t>;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Отсутствие стандартизированной формы </a:t>
            </a:r>
            <a:r>
              <a:rPr lang="ru-RU" sz="1900" b="1" dirty="0"/>
              <a:t>указания кодировки для файла</a:t>
            </a:r>
            <a:r>
              <a:rPr lang="en-US" sz="1900" b="1" dirty="0"/>
              <a:t> / </a:t>
            </a:r>
            <a:r>
              <a:rPr lang="ru-RU" sz="1900" b="1" dirty="0"/>
              <a:t>документа / потока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2400" dirty="0"/>
              <a:t>Проблема ограниченности набора символов;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Нет места для </a:t>
            </a:r>
            <a:r>
              <a:rPr lang="ru-RU" sz="1900" b="1" dirty="0"/>
              <a:t>широкого набора спецсимволов</a:t>
            </a:r>
            <a:r>
              <a:rPr lang="en-US" sz="1900" dirty="0"/>
              <a:t>;</a:t>
            </a:r>
            <a:endParaRPr lang="ru-RU" sz="1900" dirty="0"/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Приходилось в документе </a:t>
            </a:r>
            <a:r>
              <a:rPr lang="ru-RU" sz="1900" b="1" dirty="0"/>
              <a:t>несколько раз переключать шрифты</a:t>
            </a:r>
            <a:r>
              <a:rPr lang="ru-RU" sz="1900" dirty="0"/>
              <a:t> — </a:t>
            </a:r>
            <a:r>
              <a:rPr lang="ru-RU" sz="1900" b="1" dirty="0"/>
              <a:t>при попытке переноса документа</a:t>
            </a:r>
            <a:r>
              <a:rPr lang="ru-RU" sz="1900" dirty="0"/>
              <a:t> в другую систему все нестандартные символы превращались в «</a:t>
            </a:r>
            <a:r>
              <a:rPr lang="ru-RU" sz="1900" b="1" dirty="0"/>
              <a:t>кракозябры</a:t>
            </a:r>
            <a:r>
              <a:rPr lang="ru-RU" sz="1900" dirty="0"/>
              <a:t>»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2400" dirty="0"/>
              <a:t>Проблема преобразования одной кодировки в другую</a:t>
            </a:r>
            <a:r>
              <a:rPr lang="en-US" sz="2400" dirty="0"/>
              <a:t>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b="1" dirty="0"/>
              <a:t>Не взаимно-однозначно</a:t>
            </a:r>
            <a:r>
              <a:rPr lang="ru-RU" sz="1900" dirty="0"/>
              <a:t>, поскольку часть символов отсутствует там и там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2400" dirty="0"/>
              <a:t>Проблема дублирования шрифтов: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Приходится плодить </a:t>
            </a:r>
            <a:r>
              <a:rPr lang="ru-RU" sz="1900" b="1" dirty="0"/>
              <a:t>разные шрифты для разных кодировок</a:t>
            </a:r>
            <a:r>
              <a:rPr lang="en-US" sz="1900" dirty="0"/>
              <a:t>;</a:t>
            </a:r>
            <a:br>
              <a:rPr lang="en-US" sz="1900" dirty="0"/>
            </a:br>
            <a:r>
              <a:rPr lang="ru-RU" sz="1900" dirty="0"/>
              <a:t>одни и те же символы (</a:t>
            </a:r>
            <a:r>
              <a:rPr lang="en-US" sz="1900" dirty="0"/>
              <a:t>ASCII</a:t>
            </a:r>
            <a:r>
              <a:rPr lang="ru-RU" sz="1900" dirty="0"/>
              <a:t>) </a:t>
            </a:r>
            <a:r>
              <a:rPr lang="ru-RU" sz="1900" b="1" dirty="0"/>
              <a:t>дублируются в разных шрифтах</a:t>
            </a:r>
            <a:r>
              <a:rPr lang="en-US" sz="1900" dirty="0"/>
              <a:t>;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ru-RU" sz="1900" dirty="0"/>
              <a:t>Можно создать </a:t>
            </a:r>
            <a:r>
              <a:rPr lang="ru-RU" sz="1900" b="1" dirty="0"/>
              <a:t>«большие» шрифты</a:t>
            </a:r>
            <a:r>
              <a:rPr lang="ru-RU" sz="1900" dirty="0"/>
              <a:t>, из которых впоследствии </a:t>
            </a:r>
            <a:r>
              <a:rPr lang="ru-RU" sz="1900" b="1" dirty="0"/>
              <a:t>выбирались бы нужные </a:t>
            </a:r>
            <a:r>
              <a:rPr lang="ru-RU" sz="1900" dirty="0"/>
              <a:t>для данной кодировки символы. Однако это требовало создания </a:t>
            </a:r>
            <a:r>
              <a:rPr lang="ru-RU" sz="1900" b="1" dirty="0"/>
              <a:t>единого реестра символов</a:t>
            </a:r>
            <a:r>
              <a:rPr lang="ru-RU" sz="1900" dirty="0"/>
              <a:t>, чтобы определять, чему что соответствует.</a:t>
            </a:r>
          </a:p>
        </p:txBody>
      </p:sp>
    </p:spTree>
    <p:extLst>
      <p:ext uri="{BB962C8B-B14F-4D97-AF65-F5344CB8AC3E}">
        <p14:creationId xmlns:p14="http://schemas.microsoft.com/office/powerpoint/2010/main" val="4063285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4E1CE-4B9E-11CE-F31E-29BDB203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open encoding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F5B0246-C374-4EBB-E8ED-B8BD3BC9FC3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61132"/>
            <a:ext cx="10515600" cy="843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noProof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i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open encoding</a:t>
            </a:r>
            <a:br>
              <a:rPr lang="en-US" sz="2000" b="1" noProof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noProof="1">
                <a:solidFill>
                  <a:srgbClr val="036A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'myfile.txt'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noProof="1">
                <a:solidFill>
                  <a:srgbClr val="036A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'r'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, encoding</a:t>
            </a:r>
            <a:r>
              <a:rPr lang="en" sz="2000" b="1" noProof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solidFill>
                  <a:srgbClr val="036A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'cp1252'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, encoding</a:t>
            </a:r>
            <a:r>
              <a:rPr lang="en" sz="2000" b="1" noProof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b="1" noProof="1">
                <a:solidFill>
                  <a:srgbClr val="036A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" sz="2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E44D2-5996-771B-0FE1-DEE00524F3D9}"/>
              </a:ext>
            </a:extLst>
          </p:cNvPr>
          <p:cNvSpPr txBox="1"/>
          <p:nvPr/>
        </p:nvSpPr>
        <p:spPr>
          <a:xfrm>
            <a:off x="838200" y="1174282"/>
            <a:ext cx="781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Можно сразу открыть файл в нужной кодировке:</a:t>
            </a:r>
          </a:p>
        </p:txBody>
      </p:sp>
    </p:spTree>
    <p:extLst>
      <p:ext uri="{BB962C8B-B14F-4D97-AF65-F5344CB8AC3E}">
        <p14:creationId xmlns:p14="http://schemas.microsoft.com/office/powerpoint/2010/main" val="4229443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95FC7-9280-B54E-625E-784371CC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" noProof="1"/>
              <a:t>unicodedata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B68461-C945-E54B-BDCE-D07D33CEB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524"/>
            <a:ext cx="10938831" cy="4884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dirty="0"/>
              <a:t>Обеспечивает доступ к базе данных символов </a:t>
            </a:r>
            <a:r>
              <a:rPr lang="en-US" sz="2000" dirty="0"/>
              <a:t>Unicode</a:t>
            </a:r>
            <a:r>
              <a:rPr lang="en" sz="2000" dirty="0"/>
              <a:t>, </a:t>
            </a:r>
            <a:r>
              <a:rPr lang="ru-RU" sz="2000" dirty="0"/>
              <a:t>которая определяет свойства символов.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83630-DABD-92A2-DA0E-375396371A76}"/>
              </a:ext>
            </a:extLst>
          </p:cNvPr>
          <p:cNvSpPr txBox="1"/>
          <p:nvPr/>
        </p:nvSpPr>
        <p:spPr>
          <a:xfrm>
            <a:off x="319489" y="1899548"/>
            <a:ext cx="5155894" cy="44012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unicodedata </a:t>
            </a: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ud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ud.unidata_version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'15.0.0'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== lookup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ud.lookup(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'LATIN SMALL LETTER A'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'a'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ud.lookup(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'ROMAN NUMERAL EIGHT'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'Ⅷ'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ud.lookup(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'BLACK CHESS KNIGHT'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'♞'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ud.lookup(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'GRINNING FACE'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'😀'</a:t>
            </a:r>
            <a:endParaRPr lang="en" sz="2000" noProof="1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1D5F8-6404-5A00-C77C-F4C4B53FE337}"/>
              </a:ext>
            </a:extLst>
          </p:cNvPr>
          <p:cNvSpPr txBox="1"/>
          <p:nvPr/>
        </p:nvSpPr>
        <p:spPr>
          <a:xfrm>
            <a:off x="5706736" y="1800395"/>
            <a:ext cx="6279616" cy="47089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== name, category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ud.category(c), ud.name(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26B31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\u0bf2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('So',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'TAMIL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NUMBER ONE THOUSAND')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26B31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\u00E9\u0bf2\u0f84\u1770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</a:t>
            </a: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b="1" noProof="1">
                <a:solidFill>
                  <a:srgbClr val="C5060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%04x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(c),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ud.category(c), ud.name(c))</a:t>
            </a: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00e9 Ll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LATIN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SMALL LETTER E WITH ACUTE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0bf2 No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TAMIL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NUMBER ONE THOUSAND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0f84 Mn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TIBETAN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MARK HALANTA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1770 Lo </a:t>
            </a:r>
            <a:r>
              <a:rPr lang="en" sz="2000" noProof="1">
                <a:solidFill>
                  <a:srgbClr val="0066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TAGBANWA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LETTER SA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Helvetica" pitchFamily="2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ud.name(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ja-JP" altLang="en-US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あ</a:t>
            </a:r>
            <a:r>
              <a:rPr lang="en-US" altLang="ja-JP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ja-JP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split()[</a:t>
            </a:r>
            <a:r>
              <a:rPr lang="en" sz="2000" noProof="1"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HIRAGANA</a:t>
            </a:r>
            <a:endParaRPr lang="en" sz="2000" noProof="1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825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7E88D-42E0-344C-FB30-8C871A69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en" noProof="1"/>
              <a:t>unicodedata: </a:t>
            </a:r>
            <a:r>
              <a:rPr lang="ru-RU" noProof="1"/>
              <a:t>цифры / числа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5F7BFA-30FD-05A8-E582-4DCB9D1A84F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ud.decimal(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'٥'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Returns the decimal value assigned to the character </a:t>
            </a:r>
            <a:r>
              <a:rPr lang="en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as integer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5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ud.digit(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'٤'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# 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Returns the digit value assigned to the character </a:t>
            </a:r>
            <a:r>
              <a:rPr lang="en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as integer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4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'3'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# 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Returns the numeric value assigned to the character </a:t>
            </a:r>
            <a:r>
              <a:rPr lang="en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as float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3.0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'½'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0.5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'¾'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0.75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'Ⅳ'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4.0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ja-JP" altLang="en-US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五</a:t>
            </a:r>
            <a:r>
              <a:rPr lang="en-US" altLang="ja-JP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ja-JP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ja-JP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ja-JP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5.0</a:t>
            </a:r>
            <a:br>
              <a:rPr lang="en-US" altLang="ja-JP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'²'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2.0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ud.numeric(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'ↀ'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1000.0</a:t>
            </a:r>
            <a:endParaRPr lang="en" sz="2000" noProof="1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49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D5581-84EF-25F0-473E-8D2EA5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03"/>
            <a:ext cx="10515600" cy="713398"/>
          </a:xfrm>
        </p:spPr>
        <p:txBody>
          <a:bodyPr/>
          <a:lstStyle/>
          <a:p>
            <a:r>
              <a:rPr lang="ru-RU" dirty="0"/>
              <a:t>Модуль </a:t>
            </a:r>
            <a:r>
              <a:rPr lang="en" noProof="1"/>
              <a:t>unicodedata: </a:t>
            </a:r>
            <a:r>
              <a:rPr lang="ru-RU" noProof="1"/>
              <a:t>нормализация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778833-0361-B669-2200-A28700658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7843"/>
            <a:ext cx="10515600" cy="569232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unicodedata </a:t>
            </a: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ud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srcchar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noProof="1">
                <a:solidFill>
                  <a:srgbClr val="26B31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\u0063\u0327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ru-RU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'ç'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(srcchar)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2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== normalize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srcchar)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'ç'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srcchar)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'ç'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,srcchar))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2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'NFC'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,srcchar))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1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'NFC'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srcchar)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srcchar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False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,srcchar)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srcchar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True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ud.normalize(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'NFKD'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'①︷⁹¼™'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'1{91⁄4TM'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== decomposition</a:t>
            </a:r>
            <a:b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Обычная буква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ud.decomposition(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 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''</a:t>
            </a:r>
            <a: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b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Буква с акцентом</a:t>
            </a:r>
            <a:b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ud.decomposition(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'á'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'0061 0301'</a:t>
            </a:r>
            <a: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Буква с огоньком</a:t>
            </a:r>
            <a:b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ud.decomposition(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'ę'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 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ru-RU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-&gt; '0065 0328</a:t>
            </a:r>
            <a:r>
              <a:rPr lang="en-US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ru-RU" sz="2000" noProof="1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26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024BF-FD31-12A0-1671-8790D897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/ проблемы в Я.П.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1F941D-DE5B-5EE0-6386-8323FFE9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Длина строки обычно определяется по количеству кодовых точек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/>
              <a:t>Это означает, что суррогатные пары будут считаться двумя символами. На символ может быть наложено нескольких диакритических знаков:</a:t>
            </a:r>
            <a:br>
              <a:rPr lang="ru-RU" sz="2400" dirty="0"/>
            </a:br>
            <a:r>
              <a:rPr lang="en" sz="2400" dirty="0"/>
              <a:t>a + ̈ == ̈a. </a:t>
            </a:r>
            <a:r>
              <a:rPr lang="ru-RU" sz="2400" dirty="0"/>
              <a:t>Это увеличивает длину строки, производя только один символ.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Обращение строки часто становится нетривиальной задачей.</a:t>
            </a:r>
            <a:br>
              <a:rPr lang="ru-RU" sz="2400" dirty="0"/>
            </a:br>
            <a:r>
              <a:rPr lang="ru-RU" sz="2400" dirty="0"/>
              <a:t>Опять же, суррогатные пары и диакритические знаки следует обращать вместе. </a:t>
            </a:r>
            <a:r>
              <a:rPr lang="en" sz="2400" dirty="0">
                <a:hlinkClick r:id="rId2"/>
              </a:rPr>
              <a:t>ES Reverser</a:t>
            </a:r>
            <a:r>
              <a:rPr lang="en" sz="2400" dirty="0"/>
              <a:t> </a:t>
            </a:r>
            <a:r>
              <a:rPr lang="ru-RU" sz="2400" dirty="0"/>
              <a:t>предлагает довольно хорошее решение.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Сопоставления верхнего и нижнего регистра не всегда совпадают.</a:t>
            </a:r>
            <a:br>
              <a:rPr lang="ru-RU" sz="2400" dirty="0"/>
            </a:br>
            <a:r>
              <a:rPr lang="ru-RU" sz="2400" dirty="0"/>
              <a:t>Они могут выражаться и такими отношениями: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Один ко многим: (</a:t>
            </a:r>
            <a:r>
              <a:rPr lang="en" sz="2000" dirty="0" err="1"/>
              <a:t>ß</a:t>
            </a:r>
            <a:r>
              <a:rPr lang="en" sz="2000" dirty="0"/>
              <a:t> → SS )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 учётом контекста: (…</a:t>
            </a:r>
            <a:r>
              <a:rPr lang="el-GR" sz="2000" dirty="0"/>
              <a:t>Σ ←→ …ς </a:t>
            </a:r>
            <a:r>
              <a:rPr lang="ru-RU" sz="2000" dirty="0"/>
              <a:t>и …</a:t>
            </a:r>
            <a:r>
              <a:rPr lang="el-GR" sz="2000" dirty="0"/>
              <a:t>ΣΤ… ←→ …</a:t>
            </a:r>
            <a:r>
              <a:rPr lang="el-GR" sz="2000" dirty="0" err="1"/>
              <a:t>στ</a:t>
            </a:r>
            <a:r>
              <a:rPr lang="el-GR" sz="2000" dirty="0"/>
              <a:t>… )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 учётом локали: ( </a:t>
            </a:r>
            <a:r>
              <a:rPr lang="en" sz="2000" dirty="0"/>
              <a:t>I ←→ </a:t>
            </a:r>
            <a:r>
              <a:rPr lang="en" sz="2000" dirty="0" err="1"/>
              <a:t>ı</a:t>
            </a:r>
            <a:r>
              <a:rPr lang="en" sz="2000" dirty="0"/>
              <a:t> </a:t>
            </a:r>
            <a:r>
              <a:rPr lang="ru-RU" sz="2000" dirty="0"/>
              <a:t>и </a:t>
            </a:r>
            <a:r>
              <a:rPr lang="en" sz="2000" dirty="0"/>
              <a:t>İ ←→ </a:t>
            </a:r>
            <a:r>
              <a:rPr lang="en" sz="2000" dirty="0" err="1"/>
              <a:t>i</a:t>
            </a:r>
            <a:r>
              <a:rPr lang="en" sz="2000" dirty="0"/>
              <a:t> )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b="1" dirty="0"/>
              <a:t>Проблема сортировки</a:t>
            </a:r>
            <a:r>
              <a:rPr lang="en-US" sz="2400" b="1" dirty="0"/>
              <a:t>:</a:t>
            </a:r>
            <a:br>
              <a:rPr lang="en" sz="2400" b="1" dirty="0"/>
            </a:br>
            <a:r>
              <a:rPr lang="en" sz="2400" dirty="0"/>
              <a:t>Unicode collation algorithm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8687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A5D9FC-8449-E223-1949-20F49D1A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строк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A6B62D-390C-3550-5505-5B266F19E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8524"/>
            <a:ext cx="11004934" cy="14223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Юникод добавляет некоторое усложнение к сравнению строк, поскольку один и тот же набор символов / текст может быть представлен различными последовательностями</a:t>
            </a:r>
            <a:r>
              <a:rPr lang="en-US" sz="2000" dirty="0"/>
              <a:t> codepoints.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 </a:t>
            </a:r>
            <a:r>
              <a:rPr lang="en" sz="2000" noProof="1"/>
              <a:t>casefold()</a:t>
            </a:r>
            <a:r>
              <a:rPr lang="en" sz="2000" dirty="0"/>
              <a:t> </a:t>
            </a:r>
            <a:r>
              <a:rPr lang="ru-RU" sz="2000" dirty="0"/>
              <a:t>в </a:t>
            </a:r>
            <a:r>
              <a:rPr lang="en" sz="2000" dirty="0"/>
              <a:t>Python </a:t>
            </a:r>
            <a:r>
              <a:rPr lang="ru-RU" sz="2000" dirty="0"/>
              <a:t>используется для выполнения более агрессивного или полного приведения строки к нижнему регистру, которое подходит для сравнения строк без учета регистра.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179FE-A2FA-492A-C713-1F1B994BCCD6}"/>
              </a:ext>
            </a:extLst>
          </p:cNvPr>
          <p:cNvSpPr txBox="1"/>
          <p:nvPr/>
        </p:nvSpPr>
        <p:spPr>
          <a:xfrm>
            <a:off x="925417" y="2644047"/>
            <a:ext cx="10113484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000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street </a:t>
            </a:r>
            <a:r>
              <a:rPr lang="en" sz="2000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'Gürzenichstraße'</a:t>
            </a:r>
            <a:br>
              <a:rPr lang="ru-RU" sz="2000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C65D0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street</a:t>
            </a:r>
            <a:r>
              <a:rPr lang="en" sz="2000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  <a:t>casefold()</a:t>
            </a:r>
            <a:br>
              <a:rPr lang="ru-RU" sz="20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'gürzenichstrasse'</a:t>
            </a:r>
            <a:endParaRPr lang="ru-RU" sz="2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177E2-4446-54E5-D911-EDE3843545CF}"/>
              </a:ext>
            </a:extLst>
          </p:cNvPr>
          <p:cNvSpPr txBox="1"/>
          <p:nvPr/>
        </p:nvSpPr>
        <p:spPr>
          <a:xfrm>
            <a:off x="925417" y="3891296"/>
            <a:ext cx="10113484" cy="2585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compare_caseless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(s1, s2):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NFD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(s):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unicodedata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normalize(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'NFD'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, s)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b="1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NFD(NFD(s1)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casefold())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NFD(NFD(s2)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casefold())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i="1" noProof="1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i="1" noProof="1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Пример использования</a:t>
            </a:r>
            <a:br>
              <a:rPr lang="en-US" i="1" noProof="1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single_char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'ê'</a:t>
            </a:r>
            <a:b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multiple_chars </a:t>
            </a:r>
            <a:r>
              <a:rPr lang="en" noProof="1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b="1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\N{LATIN CAPITAL LETTER E}\N{COMBINING CIRCUMFLEX ACCENT}</a:t>
            </a:r>
            <a: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" noProof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noProof="1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  <a:t>(compare_caseless(single_char, multiple_chars))</a:t>
            </a:r>
            <a:br>
              <a:rPr lang="en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i="1" noProof="1">
                <a:solidFill>
                  <a:srgbClr val="408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True</a:t>
            </a:r>
            <a:endParaRPr lang="ru-RU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26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6E068-F39A-C7DE-8E8C-EF8B10EB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44ABDC-B8AE-E898-5296-583AF9DF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0492"/>
            <a:ext cx="10515600" cy="434304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noProof="1">
                <a:solidFill>
                  <a:srgbClr val="0C450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grapheme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" sz="2000" b="1" noProof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u="sng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underlined</a:t>
            </a:r>
            <a:r>
              <a:rPr lang="en" sz="2000" noProof="1">
                <a:solidFill>
                  <a:srgbClr val="036A0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b="1" noProof="1">
                <a:solidFill>
                  <a:srgbClr val="3C4C7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20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grapheme.length(string)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10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string[:</a:t>
            </a:r>
            <a:r>
              <a:rPr lang="en" sz="2000" noProof="1"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en" sz="2000" u="sng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grapheme.slice(string, </a:t>
            </a:r>
            <a:r>
              <a:rPr lang="en" sz="2000" noProof="1"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noProof="1">
                <a:solidFill>
                  <a:srgbClr val="0000C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en" sz="2000" u="sng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uuu</a:t>
            </a:r>
            <a: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" sz="2000" noProof="1">
                <a:solidFill>
                  <a:srgbClr val="0066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rainbow_flag = "</a:t>
            </a:r>
            <a:r>
              <a:rPr lang="ru-RU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🏳️‍🌈"</a:t>
            </a:r>
            <a:b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2000" noProof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list(grapheme.graphemes(rainbow_flag))</a:t>
            </a:r>
            <a:br>
              <a:rPr lang="en" sz="20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ru-RU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['🏳️</a:t>
            </a:r>
            <a:r>
              <a:rPr lang="en-US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ru-RU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u200d', '</a:t>
            </a:r>
            <a:r>
              <a:rPr lang="ru-RU" sz="2000" noProof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🌈']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B8000-2568-6499-E4C4-4D1BB2B755A4}"/>
              </a:ext>
            </a:extLst>
          </p:cNvPr>
          <p:cNvSpPr txBox="1"/>
          <p:nvPr/>
        </p:nvSpPr>
        <p:spPr>
          <a:xfrm>
            <a:off x="838200" y="1134737"/>
            <a:ext cx="9065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dirty="0"/>
              <a:t>A Python package for working with user perceived characters. More specifically, string manipulation and calculation functions for working with grapheme cluster groups (graphemes) as defined by the Unicode Standard Annex #29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15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5702CF-2490-EC20-E14F-C1B66EA7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007"/>
            <a:ext cx="10515600" cy="713398"/>
          </a:xfrm>
        </p:spPr>
        <p:txBody>
          <a:bodyPr/>
          <a:lstStyle/>
          <a:p>
            <a:r>
              <a:rPr lang="ru-RU" dirty="0"/>
              <a:t>В сухом остатке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F761D8-F3DC-9CB1-0F32-E45572A85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524"/>
            <a:ext cx="10515600" cy="5545014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Unicode </a:t>
            </a:r>
            <a:r>
              <a:rPr lang="ru-RU" sz="2000" dirty="0"/>
              <a:t>состоит и кодовых точек (</a:t>
            </a:r>
            <a:r>
              <a:rPr lang="en-US" sz="2000" dirty="0"/>
              <a:t>code points), </a:t>
            </a:r>
            <a:r>
              <a:rPr lang="ru-RU" sz="2000" dirty="0"/>
              <a:t>соответствующих отображаемым символам или специальным символам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Одному отображаемому </a:t>
            </a:r>
            <a:r>
              <a:rPr lang="en-US" sz="2000" dirty="0"/>
              <a:t>glyph </a:t>
            </a:r>
            <a:r>
              <a:rPr lang="ru-RU" sz="2000" dirty="0"/>
              <a:t>может соответствовать последовательность </a:t>
            </a:r>
            <a:r>
              <a:rPr lang="en-US" sz="2000" dirty="0"/>
              <a:t>code points</a:t>
            </a:r>
            <a:endParaRPr lang="ru-RU" sz="2000" dirty="0"/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Кодовое пространство Юникода состоит из 1 114 112 кодовых позиций в диапазоне от 0 до 10</a:t>
            </a:r>
            <a:r>
              <a:rPr lang="en" sz="2000" dirty="0"/>
              <a:t>FFFF.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Базовая многоязыковая плоскость включает в себя юникод-символы от </a:t>
            </a:r>
            <a:r>
              <a:rPr lang="en" sz="2000" dirty="0"/>
              <a:t>U+0000 </a:t>
            </a:r>
            <a:r>
              <a:rPr lang="ru-RU" sz="2000" dirty="0"/>
              <a:t>до </a:t>
            </a:r>
            <a:r>
              <a:rPr lang="en" sz="2000" dirty="0"/>
              <a:t>U+FFFF, </a:t>
            </a:r>
            <a:r>
              <a:rPr lang="ru-RU" sz="2000" dirty="0"/>
              <a:t>которые кодируются в </a:t>
            </a:r>
            <a:r>
              <a:rPr lang="en" sz="2000" dirty="0"/>
              <a:t>UTF-16 </a:t>
            </a:r>
            <a:r>
              <a:rPr lang="ru-RU" sz="2000" dirty="0"/>
              <a:t>двумя байтами.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Любая юникод-кодировка позволяет закодировать всё пространство кодовых позиций Юникода и конвертация между различными такими кодировками осуществляется без потерь информации.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Кодировки </a:t>
            </a:r>
            <a:r>
              <a:rPr lang="en" sz="2000" dirty="0"/>
              <a:t>UTF-8 </a:t>
            </a:r>
            <a:r>
              <a:rPr lang="ru-RU" sz="2000" dirty="0"/>
              <a:t>и </a:t>
            </a:r>
            <a:r>
              <a:rPr lang="en" sz="2000" dirty="0"/>
              <a:t>UTF-16 </a:t>
            </a:r>
            <a:r>
              <a:rPr lang="ru-RU" sz="2000" dirty="0"/>
              <a:t>обладают переменной длиной кода. В </a:t>
            </a:r>
            <a:r>
              <a:rPr lang="en" sz="2000" dirty="0"/>
              <a:t>UTF-8 </a:t>
            </a:r>
            <a:r>
              <a:rPr lang="ru-RU" sz="2000" dirty="0"/>
              <a:t>каждый юникод-символ может быть закодирован одним, двумя, тремя или четырьмя байтами. В </a:t>
            </a:r>
            <a:r>
              <a:rPr lang="en" sz="2000" dirty="0"/>
              <a:t>UTF-16 — </a:t>
            </a:r>
            <a:r>
              <a:rPr lang="ru-RU" sz="2000" dirty="0"/>
              <a:t>двумя или четырьмя байтами.</a:t>
            </a:r>
          </a:p>
          <a:p>
            <a:pPr algn="l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Внутренний формат хранения текстовой информации в рамках отдельного приложения может быть произвольным при условии корректной работы со всем пространством кодовых позиций </a:t>
            </a:r>
            <a:r>
              <a:rPr lang="en-US" sz="2000" dirty="0"/>
              <a:t>Unicode </a:t>
            </a:r>
            <a:r>
              <a:rPr lang="ru-RU" sz="2000" dirty="0"/>
              <a:t>и отсутствии потерь при отправке / получении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416643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78B15-A1BD-F273-EC80-0384CBB0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13398"/>
          </a:xfrm>
        </p:spPr>
        <p:txBody>
          <a:bodyPr/>
          <a:lstStyle/>
          <a:p>
            <a:r>
              <a:rPr lang="en-US" dirty="0"/>
              <a:t>Unicode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1E62B2-F194-DE39-02EA-00F46725B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" t="1640" r="788" b="3917"/>
          <a:stretch/>
        </p:blipFill>
        <p:spPr>
          <a:xfrm>
            <a:off x="838200" y="1997445"/>
            <a:ext cx="10414661" cy="4670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9778A-2C23-CBE7-1CF7-F5B8784C7FBD}"/>
              </a:ext>
            </a:extLst>
          </p:cNvPr>
          <p:cNvSpPr txBox="1"/>
          <p:nvPr/>
        </p:nvSpPr>
        <p:spPr>
          <a:xfrm>
            <a:off x="838200" y="793517"/>
            <a:ext cx="108807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Стандарт предложен в 1991 году некоммерческой организацией</a:t>
            </a:r>
            <a:br>
              <a:rPr lang="en-US" sz="2400" dirty="0"/>
            </a:br>
            <a:r>
              <a:rPr lang="en" sz="2400" i="1" dirty="0"/>
              <a:t>Unicode Consortium.</a:t>
            </a:r>
          </a:p>
          <a:p>
            <a:r>
              <a:rPr lang="en-US" sz="2400" dirty="0">
                <a:hlinkClick r:id="rId3"/>
              </a:rPr>
              <a:t>https://home.unicode.org/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176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3236F-560F-EAD7-18B4-D1078B15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041"/>
            <a:ext cx="10515600" cy="713398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6B164D-4877-269B-02DB-827503498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439"/>
            <a:ext cx="10894764" cy="574091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Была признана необходимость создания </a:t>
            </a:r>
            <a:r>
              <a:rPr lang="ru-RU" sz="2000" b="1" dirty="0"/>
              <a:t>единой «широкой» кодировки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Кодировки с переменной длиной символа</a:t>
            </a:r>
            <a:r>
              <a:rPr lang="ru-RU" sz="2000" dirty="0"/>
              <a:t>, широко использующиеся в Восточной Азии, были признаны </a:t>
            </a:r>
            <a:r>
              <a:rPr lang="ru-RU" sz="2000" b="1" dirty="0"/>
              <a:t>слишком сложными</a:t>
            </a:r>
            <a:r>
              <a:rPr lang="ru-RU" sz="2000" dirty="0"/>
              <a:t> в использовании, поэтому было решено использовать </a:t>
            </a:r>
            <a:r>
              <a:rPr lang="ru-RU" sz="2000" b="1" dirty="0"/>
              <a:t>символы фиксированной ширины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Использование </a:t>
            </a:r>
            <a:r>
              <a:rPr lang="ru-RU" sz="2000" b="1" dirty="0"/>
              <a:t>32-битных символов</a:t>
            </a:r>
            <a:r>
              <a:rPr lang="ru-RU" sz="2000" dirty="0"/>
              <a:t> казалось слишком расточительным, поэтому было решено использовать </a:t>
            </a:r>
            <a:r>
              <a:rPr lang="ru-RU" sz="2000" b="1" dirty="0"/>
              <a:t>16-битные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Символы стали обозначать четырьмя </a:t>
            </a:r>
            <a:r>
              <a:rPr lang="ru-RU" sz="2000" b="1" dirty="0"/>
              <a:t>шестнадцатеричными цифрами</a:t>
            </a:r>
            <a:r>
              <a:rPr lang="ru-RU" sz="2000" dirty="0"/>
              <a:t> (например, </a:t>
            </a:r>
            <a:r>
              <a:rPr lang="e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U+04F0</a:t>
            </a:r>
            <a:r>
              <a:rPr lang="en" sz="2000" dirty="0"/>
              <a:t>).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 этом в Юникоде планировалось кодировать </a:t>
            </a:r>
            <a:r>
              <a:rPr lang="ru-RU" sz="2000" b="1" dirty="0"/>
              <a:t>не все существующие символы</a:t>
            </a:r>
            <a:r>
              <a:rPr lang="ru-RU" sz="2000" dirty="0"/>
              <a:t>, а только те, которые </a:t>
            </a:r>
            <a:r>
              <a:rPr lang="ru-RU" sz="2000" b="1" dirty="0"/>
              <a:t>необходимы</a:t>
            </a:r>
            <a:r>
              <a:rPr lang="ru-RU" sz="2000" dirty="0"/>
              <a:t> </a:t>
            </a:r>
            <a:r>
              <a:rPr lang="ru-RU" sz="2000" b="1" dirty="0"/>
              <a:t>в повседневном обиходе</a:t>
            </a:r>
            <a:r>
              <a:rPr lang="ru-RU" sz="2000" dirty="0"/>
              <a:t>. Редко используемые символы должны были размещаться в «</a:t>
            </a:r>
            <a:r>
              <a:rPr lang="ru-RU" sz="2000" b="1" dirty="0"/>
              <a:t>области пользовательских символов</a:t>
            </a:r>
            <a:r>
              <a:rPr lang="ru-RU" sz="2000" dirty="0"/>
              <a:t>» (</a:t>
            </a:r>
            <a:r>
              <a:rPr lang="en" sz="2000" dirty="0"/>
              <a:t>private use area), </a:t>
            </a:r>
            <a:r>
              <a:rPr lang="ru-RU" sz="2000" dirty="0"/>
              <a:t>которая первоначально занимала коды 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U+D800…U+F8FF.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Чтобы использовать Юникод также и в качестве </a:t>
            </a:r>
            <a:r>
              <a:rPr lang="ru-RU" sz="2000" b="1" dirty="0"/>
              <a:t>промежуточного звена</a:t>
            </a:r>
            <a:r>
              <a:rPr lang="ru-RU" sz="2000" dirty="0"/>
              <a:t> при </a:t>
            </a:r>
            <a:r>
              <a:rPr lang="ru-RU" sz="2000" b="1" dirty="0"/>
              <a:t>преобразовании</a:t>
            </a:r>
            <a:r>
              <a:rPr lang="ru-RU" sz="2000" dirty="0"/>
              <a:t> разных кодировок друг в друга, в него включили </a:t>
            </a:r>
            <a:r>
              <a:rPr lang="ru-RU" sz="2000" b="1" dirty="0"/>
              <a:t>все символы</a:t>
            </a:r>
            <a:r>
              <a:rPr lang="ru-RU" sz="2000" dirty="0"/>
              <a:t>, представленные во всех наиболее </a:t>
            </a:r>
            <a:r>
              <a:rPr lang="ru-RU" sz="2000" b="1" dirty="0"/>
              <a:t>известных кодировках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7545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11294</TotalTime>
  <Words>7622</Words>
  <Application>Microsoft Macintosh PowerPoint</Application>
  <PresentationFormat>Широкоэкранный</PresentationFormat>
  <Paragraphs>1078</Paragraphs>
  <Slides>77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8" baseType="lpstr">
      <vt:lpstr>-apple-system</vt:lpstr>
      <vt:lpstr>Arial</vt:lpstr>
      <vt:lpstr>Calibri</vt:lpstr>
      <vt:lpstr>Calibri Light</vt:lpstr>
      <vt:lpstr>Consolas</vt:lpstr>
      <vt:lpstr>Courier New</vt:lpstr>
      <vt:lpstr>Helvetica</vt:lpstr>
      <vt:lpstr>Inter</vt:lpstr>
      <vt:lpstr>Menlo</vt:lpstr>
      <vt:lpstr>Source Sans Pro</vt:lpstr>
      <vt:lpstr>Тема Office</vt:lpstr>
      <vt:lpstr>Unicode</vt:lpstr>
      <vt:lpstr>BCDIC — Binary Coded Decimal Interchange Code</vt:lpstr>
      <vt:lpstr>ASCII</vt:lpstr>
      <vt:lpstr>Однобайтовые кодировки / кодовые страницы (кириллица):</vt:lpstr>
      <vt:lpstr>Диалог «Выбор кодировки»</vt:lpstr>
      <vt:lpstr>Проблемы однобайтных / старых кодировок</vt:lpstr>
      <vt:lpstr>Предпосылки создания Unicode</vt:lpstr>
      <vt:lpstr>Unicode</vt:lpstr>
      <vt:lpstr>История Unicode</vt:lpstr>
      <vt:lpstr>История Unicode</vt:lpstr>
      <vt:lpstr>Unicode / Code Points</vt:lpstr>
      <vt:lpstr>Версии стандарта Unicode</vt:lpstr>
      <vt:lpstr>Плоскости / Planes</vt:lpstr>
      <vt:lpstr>Блоки Unicode</vt:lpstr>
      <vt:lpstr>Письменности в Unicode (Scripts)</vt:lpstr>
      <vt:lpstr>Письменности (Scripts)</vt:lpstr>
      <vt:lpstr>Категории символов / Character Categories</vt:lpstr>
      <vt:lpstr>Cс / Control / Управляющие символы (65 шт.)</vt:lpstr>
      <vt:lpstr>Ll / Lowercase_Letter / Буква в нижнем регистре (2155 шт.)</vt:lpstr>
      <vt:lpstr>Lm / Modifier Letter / специальный символ, который используется как буква (260 шт.) — для фонетических алфавитов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Интересные символы</vt:lpstr>
      <vt:lpstr>Пример описания code point “®” (U+00AE)</vt:lpstr>
      <vt:lpstr>Пример описания Code Point</vt:lpstr>
      <vt:lpstr>Составные / монолитные элементы</vt:lpstr>
      <vt:lpstr>Нормализация: Композиция / декомпозиция</vt:lpstr>
      <vt:lpstr>Нормализация</vt:lpstr>
      <vt:lpstr>Вариантные селекторы / Variation Selectors</vt:lpstr>
      <vt:lpstr>Двунаправленное письмо / Bidirectional Text Направление письма / Writing Direction</vt:lpstr>
      <vt:lpstr>Эмодзи Emoji</vt:lpstr>
      <vt:lpstr>История появления Emoji</vt:lpstr>
      <vt:lpstr>История появления Emoji</vt:lpstr>
      <vt:lpstr>17 июля — всемирный день Эмодзи</vt:lpstr>
      <vt:lpstr>Флаги стран</vt:lpstr>
      <vt:lpstr>Emoji tag sequences / keycap sequences </vt:lpstr>
      <vt:lpstr>Оттенки кожи</vt:lpstr>
      <vt:lpstr>Атрибуты Emoji</vt:lpstr>
      <vt:lpstr>Emoji ZWJ-последовательности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Emoji Counts, v15.1</vt:lpstr>
      <vt:lpstr>Способы кодировки Emoji</vt:lpstr>
      <vt:lpstr>Emoji: Vendors &amp; Platforms</vt:lpstr>
      <vt:lpstr>Шрифт Apple Color Emoji</vt:lpstr>
      <vt:lpstr>Способы кодирования Unicode</vt:lpstr>
      <vt:lpstr>Unicode</vt:lpstr>
      <vt:lpstr>UTF-32 / UCS-4 / UCS-32</vt:lpstr>
      <vt:lpstr>UCS-2</vt:lpstr>
      <vt:lpstr>UTF-16</vt:lpstr>
      <vt:lpstr>UTF-8 — Unicode Transfer Format 8 bit</vt:lpstr>
      <vt:lpstr>UTF-8</vt:lpstr>
      <vt:lpstr>Маркер последовательности байтов</vt:lpstr>
      <vt:lpstr>Unicode кодировки</vt:lpstr>
      <vt:lpstr>Кодировки для хранения строк в памяти в популярных языках программирования</vt:lpstr>
      <vt:lpstr>Формат Unicode в операционных системах</vt:lpstr>
      <vt:lpstr>Формат обозначения Unicode-символов в строках различных Я.П.:</vt:lpstr>
      <vt:lpstr>Вставка символов Unicode в ASCII / 8-битные документы</vt:lpstr>
      <vt:lpstr>Unicode и Python</vt:lpstr>
      <vt:lpstr>Идентификаторы в Unicode</vt:lpstr>
      <vt:lpstr>Unicode-символы в Python</vt:lpstr>
      <vt:lpstr>bytes / bytearray — последовательность байт</vt:lpstr>
      <vt:lpstr>Преобразование в байты и обратно</vt:lpstr>
      <vt:lpstr>File open encoding</vt:lpstr>
      <vt:lpstr>Модуль unicodedata</vt:lpstr>
      <vt:lpstr>Модуль unicodedata: цифры / числа</vt:lpstr>
      <vt:lpstr>Модуль unicodedata: нормализация</vt:lpstr>
      <vt:lpstr>Особенности / проблемы в Я.П.</vt:lpstr>
      <vt:lpstr>Сравнение строк</vt:lpstr>
      <vt:lpstr>grapheme</vt:lpstr>
      <vt:lpstr>В сухом остатке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Unicode</dc:title>
  <dc:creator>Валерий Студенников</dc:creator>
  <cp:lastModifiedBy>Валерий Студенников</cp:lastModifiedBy>
  <cp:revision>18</cp:revision>
  <dcterms:created xsi:type="dcterms:W3CDTF">2023-10-29T08:47:07Z</dcterms:created>
  <dcterms:modified xsi:type="dcterms:W3CDTF">2023-11-07T09:10:45Z</dcterms:modified>
</cp:coreProperties>
</file>